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326" r:id="rId2"/>
    <p:sldId id="291" r:id="rId3"/>
    <p:sldId id="263" r:id="rId4"/>
    <p:sldId id="264" r:id="rId5"/>
    <p:sldId id="284" r:id="rId6"/>
    <p:sldId id="313" r:id="rId7"/>
    <p:sldId id="301" r:id="rId8"/>
    <p:sldId id="302" r:id="rId9"/>
    <p:sldId id="315" r:id="rId10"/>
    <p:sldId id="310" r:id="rId11"/>
    <p:sldId id="311" r:id="rId12"/>
    <p:sldId id="306" r:id="rId13"/>
    <p:sldId id="269" r:id="rId14"/>
    <p:sldId id="317" r:id="rId15"/>
    <p:sldId id="324" r:id="rId16"/>
    <p:sldId id="325" r:id="rId17"/>
    <p:sldId id="261" r:id="rId18"/>
    <p:sldId id="298" r:id="rId19"/>
    <p:sldId id="300" r:id="rId20"/>
    <p:sldId id="29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58"/>
    <p:restoredTop sz="61905"/>
  </p:normalViewPr>
  <p:slideViewPr>
    <p:cSldViewPr snapToGrid="0" snapToObjects="1">
      <p:cViewPr varScale="1">
        <p:scale>
          <a:sx n="69" d="100"/>
          <a:sy n="69" d="100"/>
        </p:scale>
        <p:origin x="13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tiff>
</file>

<file path=ppt/media/image25.jpeg>
</file>

<file path=ppt/media/image26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2DBA7B-B385-2745-948E-4121B981159D}" type="datetimeFigureOut">
              <a:rPr lang="en-US" smtClean="0"/>
              <a:t>5/26/20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56444-6E8D-B94C-9582-853B4DD2B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49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</a:t>
            </a:r>
            <a:r>
              <a:rPr lang="en-US" baseline="0" dirty="0" smtClean="0"/>
              <a:t>s for the introduction, and t</a:t>
            </a:r>
            <a:r>
              <a:rPr lang="en-US" dirty="0" smtClean="0"/>
              <a:t>hank</a:t>
            </a:r>
            <a:r>
              <a:rPr lang="en-US" baseline="0" dirty="0" smtClean="0"/>
              <a:t> everyone</a:t>
            </a:r>
            <a:r>
              <a:rPr lang="en-US" dirty="0" smtClean="0"/>
              <a:t> for being here.</a:t>
            </a:r>
            <a:r>
              <a:rPr lang="en-US" baseline="0" dirty="0" smtClean="0"/>
              <a:t> I’m Xiao Zhu from U of M. Today I’m presenting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MP-H2,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client-only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HTTP/2</a:t>
            </a:r>
            <a:r>
              <a:rPr lang="en-US" altLang="zh-CN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98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details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paper.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include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how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missing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without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incurring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additional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overhead,</a:t>
            </a:r>
            <a:r>
              <a:rPr lang="en-US" altLang="zh-CN" baseline="0" dirty="0" smtClean="0"/>
              <a:t>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how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issue new requests / without network idle time / by strategically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leveraging the stream multiplexing feature in H2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As well as the rationale behind / using H2 flow control instead of HTTP stream cancellation to adjust byte ranges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67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effectiveness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MP-H2,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extensively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evaluate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under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different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network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conditions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workloads/ 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over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commercial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WiFi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LTE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on Android smartphones.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quantitatively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compare our solution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with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state-of-the-art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HTTP-based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solutions.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For the main results, MP-H2 offers only slightly degraded performance while being much easier to deploy compared to MPTCP. Compared to other state-of-the-art HTTP-based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 solutions, MP-H2 reduces the file download time by up to 47% and increases the video streaming bitrate by up to 44%.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3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We also </a:t>
            </a:r>
            <a:r>
              <a:rPr lang="en-US" altLang="zh-CN" baseline="0" dirty="0" smtClean="0"/>
              <a:t>show through micro-benchmarks / that the optimizations introduced by MP-H2 / 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multi-homing,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pipelining,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HTTP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flow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control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 help improve the performance / and save date usage.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More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results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found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our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paper.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5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There are / a</a:t>
            </a:r>
            <a:r>
              <a:rPr lang="en-US" altLang="zh-CN" baseline="0" dirty="0" smtClean="0"/>
              <a:t> few limitations.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First,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lacks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support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for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upload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multipath.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many servers / accept byte-range HT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PUT requests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and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data upload typically / does not support multi-homing.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Besides,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 only speaks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HTTP/1.1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disable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H2-specific features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high-level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approach.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inevitably lead to performance degradation compared to full-fledged MP-H2 for H2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Meantime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practical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techniques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address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concern.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porting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QUIC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whose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 are very similar to those of H2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055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Thank</a:t>
            </a:r>
            <a:r>
              <a:rPr lang="en-US" altLang="zh-CN" baseline="0" dirty="0" smtClean="0"/>
              <a:t>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listening</a:t>
            </a:r>
            <a:r>
              <a:rPr lang="en-US" altLang="zh-CN" baseline="0" dirty="0" smtClean="0"/>
              <a:t>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I’m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ready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328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Thank</a:t>
            </a:r>
            <a:r>
              <a:rPr lang="en-US" altLang="zh-CN" baseline="0" dirty="0" smtClean="0"/>
              <a:t>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listening</a:t>
            </a:r>
            <a:r>
              <a:rPr lang="en-US" altLang="zh-CN" baseline="0" dirty="0" smtClean="0"/>
              <a:t>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I’m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ready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05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Thank</a:t>
            </a:r>
            <a:r>
              <a:rPr lang="en-US" altLang="zh-CN" baseline="0" dirty="0" smtClean="0"/>
              <a:t>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listening</a:t>
            </a:r>
            <a:r>
              <a:rPr lang="en-US" altLang="zh-CN" baseline="0" dirty="0" smtClean="0"/>
              <a:t>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I’m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ready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026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accelerate the delivery of web contents with global reach to users,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CDNs replicate the same content across servers at multiple geographically distributed locations.</a:t>
            </a: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DNS-based server selection can still work in MPTCP, but it may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cause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issues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problem is that, for an MPTCP connection, the DNS resolution is done only over the primary interface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so the IP returned by the local DNS server may not be close to the secondary interface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this will affect the performance of </a:t>
            </a:r>
            <a:r>
              <a:rPr lang="en-US" altLang="zh-CN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secondary</a:t>
            </a:r>
            <a:r>
              <a:rPr lang="zh-CN" alt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zh-CN" altLang="en-US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therefore</a:t>
            </a:r>
            <a:r>
              <a:rPr lang="zh-CN" altLang="en-US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2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MPTCP connection.</a:t>
            </a:r>
            <a:endParaRPr lang="en-US" b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007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example, this figure shows the location of its content servers when streaming video through AT&amp;T network and our campus network.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DNS lookup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done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cellular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interface rather than the 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interface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will have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5x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 in the latency of the </a:t>
            </a:r>
            <a:r>
              <a:rPr lang="en-US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 as the 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traffic will be “detoured” into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cellular access network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="0" dirty="0">
              <a:effectLst/>
            </a:endParaRPr>
          </a:p>
          <a:p>
            <a:pPr rtl="0"/>
            <a:r>
              <a:rPr lang="en-US" b="0" dirty="0"/>
              <a:t/>
            </a:r>
            <a:br>
              <a:rPr lang="en-US" b="0" dirty="0"/>
            </a:b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terms of download time,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translates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20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%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download a 1.6 video file that was hosted by these servers. With smaller video chunks, the client will experience substantially longer download time. </a:t>
            </a:r>
            <a:endParaRPr lang="en-US" b="0" dirty="0">
              <a:effectLst/>
            </a:endParaRP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106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ideal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server selection would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 DNS lookups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over all paths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 and pick the best server IP [click] that yields an overall highest “utility” [click] to serve all paths.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 this approach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DNS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modification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MPTCP-aware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 still under-utilize the overall system capacity, because a single CDN server may not provide optimal performance for all paths.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fully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utilize the system capacity, 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ulti-homing would be necessary where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each path, the client performs a separate DNS lookup and fetches the content from the selected CDN server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however MPTCP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only allows one server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connection</a:t>
            </a:r>
            <a:r>
              <a:rPr lang="zh-CN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can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support this multi-homing scheme.</a:t>
            </a:r>
            <a:endParaRPr lang="en-US" b="0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3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transport /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presents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rich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opportunities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today’s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mobile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computers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smartphones,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smartwatches,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connected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vehicles.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utilizes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multiple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network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interfaces /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WiFi</a:t>
            </a:r>
            <a:r>
              <a:rPr lang="en-US" altLang="zh-CN" baseline="0" dirty="0" smtClean="0"/>
              <a:t>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LTE,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Bluetooth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same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time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transfer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with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improved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throughput,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delay,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reliability.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Existing multipath solutions / fall into two main categories, transport-layer multipath / and application layer multipath.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7766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understand how prevalent the above suboptimal server selection is across today’s CDNs and ISPs, we conduct an IRB-approved crowd-sourced measurement study using a custom measurement app we released on Google Play.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measure the latency difference of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the servers selected by the </a:t>
            </a:r>
            <a:r>
              <a:rPr lang="en-US" sz="9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cellular Local DNS over 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repeat this over cellular. </a:t>
            </a:r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find that the median increase in the 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latency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10% to 40% for the six popular CDN providers we selected. The cellular latency difference is smaller due to a higher base latency.</a:t>
            </a:r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12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 smtClean="0"/>
              <a:t>However</a:t>
            </a:r>
            <a:r>
              <a:rPr lang="en-US" altLang="zh-CN" dirty="0" smtClean="0"/>
              <a:t>,</a:t>
            </a:r>
            <a:r>
              <a:rPr lang="en-US" altLang="zh-CN" baseline="0" dirty="0" smtClean="0"/>
              <a:t> we found that / they are </a:t>
            </a:r>
            <a:r>
              <a:rPr lang="en-US" altLang="zh-CN" b="1" baseline="0" dirty="0" smtClean="0">
                <a:solidFill>
                  <a:schemeClr val="tx1"/>
                </a:solidFill>
              </a:rPr>
              <a:t>not</a:t>
            </a:r>
            <a:r>
              <a:rPr lang="en-US" altLang="zh-CN" baseline="0" dirty="0" smtClean="0"/>
              <a:t> good enough.</a:t>
            </a:r>
          </a:p>
          <a:p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[click] 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facto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standardized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transport.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Operating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>
                <a:solidFill>
                  <a:schemeClr val="tx1"/>
                </a:solidFill>
              </a:rPr>
              <a:t>transport layer</a:t>
            </a:r>
            <a:r>
              <a:rPr lang="en-US" altLang="zh-CN" baseline="0" dirty="0" smtClean="0"/>
              <a:t>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achieves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performance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but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its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adoption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pretty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slow</a:t>
            </a:r>
            <a:r>
              <a:rPr lang="en-US" altLang="zh-CN" baseline="0" dirty="0" smtClean="0"/>
              <a:t>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scanned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Alexa top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500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websites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found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only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one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supports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[click]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 main issue is that / MPTCP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requires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both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client and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server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modification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kernel</a:t>
            </a:r>
            <a:r>
              <a:rPr lang="zh-CN" altLang="en-US" b="1" baseline="0" dirty="0" smtClean="0"/>
              <a:t> </a:t>
            </a:r>
            <a:r>
              <a:rPr lang="en-US" altLang="zh-CN" baseline="0" dirty="0" smtClean="0"/>
              <a:t>space.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[click]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Besides,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many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middleboxes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block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 / by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striping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options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from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packets.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[click]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Furthermore,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friendly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many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other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critical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infrastructures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content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distribution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networks,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CDN.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Because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today’s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DNS-based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CDN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server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selection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not</a:t>
            </a:r>
            <a:r>
              <a:rPr lang="zh-CN" altLang="en-US" b="1" baseline="0" dirty="0" smtClean="0"/>
              <a:t> </a:t>
            </a:r>
            <a:r>
              <a:rPr lang="en-US" altLang="zh-CN" b="1" baseline="0" dirty="0" smtClean="0"/>
              <a:t>aware</a:t>
            </a:r>
            <a:r>
              <a:rPr lang="zh-CN" altLang="en-US" b="1" baseline="0" dirty="0" smtClean="0"/>
              <a:t> </a:t>
            </a:r>
            <a:r>
              <a:rPr lang="en-US" altLang="zh-CN" baseline="0" dirty="0" smtClean="0"/>
              <a:t>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MPTCP;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result,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selected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CDN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server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choice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primary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may incur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poor</a:t>
            </a:r>
            <a:r>
              <a:rPr lang="zh-CN" altLang="en-US" b="1" baseline="0" dirty="0" smtClean="0"/>
              <a:t> </a:t>
            </a:r>
            <a:r>
              <a:rPr lang="en-US" altLang="zh-CN" b="1" baseline="0" dirty="0" smtClean="0"/>
              <a:t>performance</a:t>
            </a:r>
            <a:r>
              <a:rPr lang="zh-CN" altLang="en-US" b="1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other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paths.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There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also </a:t>
            </a:r>
            <a:r>
              <a:rPr lang="en-US" altLang="zh-CN" b="1" baseline="0" dirty="0" smtClean="0"/>
              <a:t>other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transport-layer 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solutions /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Multipath QUIC.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 they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also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have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deployment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issues.</a:t>
            </a:r>
          </a:p>
          <a:p>
            <a:endParaRPr lang="en-US" baseline="0" dirty="0" smtClean="0"/>
          </a:p>
          <a:p>
            <a:r>
              <a:rPr lang="en-US" altLang="zh-CN" dirty="0" smtClean="0"/>
              <a:t>[click]</a:t>
            </a:r>
            <a:r>
              <a:rPr lang="zh-CN" altLang="en-US" dirty="0" smtClean="0"/>
              <a:t> </a:t>
            </a:r>
            <a:r>
              <a:rPr lang="en-US" altLang="zh-CN" baseline="0" dirty="0" smtClean="0"/>
              <a:t>Existing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HTTP-based multipath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solutions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instead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suffer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from</a:t>
            </a:r>
            <a:r>
              <a:rPr lang="zh-CN" altLang="en-US" baseline="0" dirty="0" smtClean="0"/>
              <a:t> </a:t>
            </a:r>
            <a:r>
              <a:rPr lang="en-US" altLang="zh-CN" b="1" baseline="0" dirty="0" smtClean="0"/>
              <a:t>performance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issues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/ due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poor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scheduler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design.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also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application-specific.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In our paper, there are some case studies we conducted / to help better understand and quantify these limitations.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4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The above</a:t>
            </a:r>
            <a:r>
              <a:rPr lang="en-US" altLang="zh-CN" baseline="0" dirty="0" smtClean="0"/>
              <a:t> </a:t>
            </a:r>
            <a:r>
              <a:rPr lang="en-US" altLang="zh-CN" b="1" dirty="0" smtClean="0"/>
              <a:t>issues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existing</a:t>
            </a:r>
            <a:r>
              <a:rPr lang="en-US" altLang="zh-CN" baseline="0" dirty="0" smtClean="0"/>
              <a:t> solutions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/ definitely </a:t>
            </a:r>
            <a:r>
              <a:rPr lang="en-US" b="1" baseline="0" dirty="0" smtClean="0"/>
              <a:t>motivate</a:t>
            </a:r>
            <a:r>
              <a:rPr lang="en-US" baseline="0" dirty="0" smtClean="0"/>
              <a:t> us to rethink multipath transport / and seek an </a:t>
            </a:r>
            <a:r>
              <a:rPr lang="en-US" b="1" baseline="0" dirty="0" smtClean="0"/>
              <a:t>answer</a:t>
            </a:r>
            <a:r>
              <a:rPr lang="en-US" baseline="0" dirty="0" smtClean="0"/>
              <a:t> / to this important question: Can we lower the </a:t>
            </a:r>
            <a:r>
              <a:rPr lang="mr-IN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20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MP-H2 is our </a:t>
            </a:r>
            <a:r>
              <a:rPr lang="en-US" altLang="zh-CN" baseline="0" dirty="0" smtClean="0"/>
              <a:t>savior</a:t>
            </a:r>
            <a:r>
              <a:rPr lang="en-US" baseline="0" dirty="0" smtClean="0"/>
              <a:t>. As a </a:t>
            </a:r>
            <a:r>
              <a:rPr lang="en-US" b="1" baseline="0" dirty="0" smtClean="0"/>
              <a:t>client-side</a:t>
            </a:r>
            <a:r>
              <a:rPr lang="en-US" baseline="0" dirty="0" smtClean="0"/>
              <a:t>, </a:t>
            </a:r>
            <a:r>
              <a:rPr lang="en-US" altLang="zh-CN" b="1" baseline="0" dirty="0" smtClean="0"/>
              <a:t>application-layer</a:t>
            </a:r>
            <a:r>
              <a:rPr lang="en-US" baseline="0" dirty="0" smtClean="0"/>
              <a:t> multipath solution, it requires </a:t>
            </a:r>
            <a:r>
              <a:rPr lang="en-US" b="1" baseline="0" dirty="0" smtClean="0"/>
              <a:t>no</a:t>
            </a:r>
            <a:r>
              <a:rPr lang="en-US" baseline="0" dirty="0" smtClean="0"/>
              <a:t> server-side</a:t>
            </a:r>
            <a:r>
              <a:rPr lang="zh-CN" altLang="en-US" baseline="0" dirty="0" smtClean="0"/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and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middleboxes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its name suggests, MP-H2 is designed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top of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HTTP/2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due to two reasons. First, H2 is getting increasingly popular. Second, and more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importantly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H2 introduces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zh-CN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provide perfect building blocks / for MP-H2 to ensure good performance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high-level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is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eparate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byte-range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requests / over different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to fetch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portions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object,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shown in the figure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on the client side,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reassemble the received chunks / before delivering the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 object to the web client.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logic of MP-H2 / that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going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detail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is the client-side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 design, which d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etermines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fetch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byte range over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MP-H2 naturally supports m</a:t>
            </a:r>
            <a:r>
              <a:rPr lang="en-US" dirty="0" smtClean="0"/>
              <a:t>ulti-homing</a:t>
            </a:r>
            <a:r>
              <a:rPr lang="en-US" baseline="0" dirty="0" smtClean="0"/>
              <a:t> / </a:t>
            </a:r>
            <a:r>
              <a:rPr lang="en-US" altLang="zh-CN" baseline="0" dirty="0" smtClean="0"/>
              <a:t>where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different chunks can be fetched from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servers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</a:t>
            </a:r>
            <a:r>
              <a:rPr lang="en-US" baseline="0" dirty="0" smtClean="0"/>
              <a:t>as it </a:t>
            </a:r>
            <a:r>
              <a:rPr lang="en-US" b="1" baseline="0" dirty="0" smtClean="0"/>
              <a:t>decouples</a:t>
            </a:r>
            <a:r>
              <a:rPr lang="en-US" baseline="0" dirty="0" smtClean="0"/>
              <a:t> different paths from the transport-layer perspective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MPTCP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allows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connection /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single</a:t>
            </a:r>
            <a:r>
              <a:rPr lang="zh-CN" altLang="en-US" dirty="0" smtClean="0"/>
              <a:t> </a:t>
            </a:r>
            <a:r>
              <a:rPr lang="en-US" altLang="zh-CN" dirty="0" smtClean="0"/>
              <a:t>CDN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may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b="1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paths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67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two key requirements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achieve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</a:t>
            </a:r>
            <a:r>
              <a:rPr lang="en-US" dirty="0" smtClean="0"/>
              <a:t>paths need to / complete their transfers </a:t>
            </a:r>
            <a:r>
              <a:rPr lang="en-US" b="1" dirty="0" smtClean="0"/>
              <a:t>simultaneously</a:t>
            </a:r>
            <a:r>
              <a:rPr lang="en-US" dirty="0" smtClean="0"/>
              <a:t>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otherwise we can derive an even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download schedule / by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some bytes / from a slow path to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faster one.</a:t>
            </a:r>
            <a:r>
              <a:rPr lang="en-US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R1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difficult to achieve, because of the potential fluctuating network condition. 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 smtClean="0"/>
              <a:t>[click]</a:t>
            </a:r>
            <a:r>
              <a:rPr lang="zh-CN" altLang="en-US" dirty="0" smtClean="0"/>
              <a:t> </a:t>
            </a:r>
            <a:r>
              <a:rPr lang="en-US" dirty="0" smtClean="0"/>
              <a:t>Second,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 each path, the bandwidth needs to be fully utilized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without network idle periods between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chunk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downloads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Achieving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trivial in MPTCP but challenging in MP-H2, because sending new HTTP requests / incurs idle periods on downlink.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Existing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HTTP-based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multipath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solutions /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fail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meet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requirements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because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coarse-grained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56444-6E8D-B94C-9582-853B4DD2B7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647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what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shall we do? </a:t>
            </a:r>
          </a:p>
          <a:p>
            <a:pPr rtl="0"/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ease of presentation, let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describe our design / for two paths, one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one cellular path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Details of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it can be generalized to more than two paths / can be found in our paper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this case,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requirement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simultaneous</a:t>
            </a:r>
            <a:r>
              <a:rPr lang="zh-CN" alt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completion</a:t>
            </a:r>
            <a:r>
              <a:rPr lang="zh-CN" alt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</a:t>
            </a:r>
            <a:r>
              <a:rPr lang="zh-CN" alt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cellular: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is </a:t>
            </a:r>
            <a:r>
              <a:rPr lang="en-US" altLang="zh-CN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9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equals </a:t>
            </a:r>
            <a:r>
              <a:rPr lang="en-US" sz="9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Tj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rtl="0"/>
            <a:endParaRPr lang="en-US" sz="9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an ideal scenario / where BW, RTT, and file size are all known, we can just [click] split the file into two chunks / to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fully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utilize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bandwidth.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Because we only need to / send one HTTP request over each path. </a:t>
            </a:r>
          </a:p>
          <a:p>
            <a:pPr rtl="0"/>
            <a:endParaRPr lang="en-US" sz="9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</a:t>
            </a:r>
            <a:r>
              <a:rPr lang="en-US" sz="900" b="1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should we do the split? In other words, how to </a:t>
            </a:r>
            <a:r>
              <a:rPr lang="en-US" sz="900" b="1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determine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Di? Actually, this is exactly when the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simultaneous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completion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 </a:t>
            </a:r>
            <a:r>
              <a:rPr lang="en-US" altLang="zh-CN" sz="900" b="1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requirement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comes into play. [click] By deriving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completion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 on each path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chunk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condition,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letting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equal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Tj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 we can thus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zh-CN" alt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easily calculate </a:t>
            </a:r>
            <a:r>
              <a:rPr lang="en-US" altLang="zh-CN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59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above scheme is ideal / in that the client needs to know in advance / both the file size and the network condition. Now let us relax these assumptions. Regarding the network condition information, MP-H2 estimates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computing the moving average of the bandwidth and latency samples collected passively. For the latency measurement,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achieve high accuracy, we choose to use the H2 PING / instead of measuring it every request/response pair or getting lower-layer information.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challenge here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bootstrapping phase: at the very beginning / of the file transfer, MP-H2 has no knowledge / of network condition / so it cannot use the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equation /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split the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655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address this issue, MP-H2 initially performs an even split, [click] allowing both paths to start accumulating samples / of network condition readings.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Due to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heterogeneity, typically one path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say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cellular,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finish earlier than the other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say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case, the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cellular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issues a new request [click] to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help the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through downloading part of the data / that was originally assigned to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Also, since at this moment / we already have samples / for network condition estimation, we can apply the equation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 we just derived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calculate the byte ranges.</a:t>
            </a:r>
            <a:r>
              <a:rPr lang="zh-CN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the bandwidth and RTT estimations are accurate, the above process will complete / in two iterations / as illustrated in this figure. </a:t>
            </a:r>
            <a:endParaRPr lang="en-US" sz="9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Otherwise, due to imperfect network condition estimation, one path will again / complete sooner than the other path. This leads to another iteration.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procedure may be repeated for multiple iterations [click] until the difference / between the completion time / of the two paths / is less than a threshold.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7336-D1DC-8D46-BA75-B9AF10AA79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24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80F4-7668-C544-8150-0B7924D978A3}" type="datetime1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41AE8-220E-C04B-B0DB-34FAB43ADD4F}" type="datetime1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E2E8D-3493-B44F-9A75-34EB0C63CEE5}" type="datetime1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26EA-E642-5D45-BA69-6D6F74B88BE4}" type="datetime1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0F83B-82D4-7349-8C07-D2573DC53E03}" type="datetime1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53-C870-FB4D-A74C-5DD23A60C3CA}" type="datetime1">
              <a:rPr lang="en-US" smtClean="0"/>
              <a:t>5/26/20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EEBDC-A579-774B-AE96-086DB3510C4A}" type="datetime1">
              <a:rPr lang="en-US" smtClean="0"/>
              <a:t>5/26/20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A9A5F-6F12-5E4B-8760-5A8CF2C63B37}" type="datetime1">
              <a:rPr lang="en-US" smtClean="0"/>
              <a:t>5/26/20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14EA5-8213-594C-AEB1-0B057B6008BC}" type="datetime1">
              <a:rPr lang="en-US" smtClean="0"/>
              <a:t>5/26/20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F0A3C-3A20-3E44-B29F-AA3FDB296213}" type="datetime1">
              <a:rPr lang="en-US" smtClean="0"/>
              <a:t>5/26/20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F4447-717C-A54B-A2F5-CEBC402C4CFF}" type="datetime1">
              <a:rPr lang="en-US" smtClean="0"/>
              <a:t>5/26/20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DCDB6-44F2-6E45-BCA0-B864F75C3626}" type="datetime1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DADBC-4410-1F4A-876E-616DBE07B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microsoft.com/office/2007/relationships/hdphoto" Target="../media/hdphoto1.wdp"/><Relationship Id="rId7" Type="http://schemas.openxmlformats.org/officeDocument/2006/relationships/image" Target="../media/image17.png"/><Relationship Id="rId8" Type="http://schemas.microsoft.com/office/2007/relationships/hdphoto" Target="../media/hdphoto2.wdp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microsoft.com/office/2007/relationships/hdphoto" Target="../media/hdphoto1.wdp"/><Relationship Id="rId7" Type="http://schemas.openxmlformats.org/officeDocument/2006/relationships/image" Target="../media/image17.png"/><Relationship Id="rId8" Type="http://schemas.microsoft.com/office/2007/relationships/hdphoto" Target="../media/hdphoto2.wdp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microsoft.com/office/2007/relationships/hdphoto" Target="../media/hdphoto1.wdp"/><Relationship Id="rId7" Type="http://schemas.openxmlformats.org/officeDocument/2006/relationships/image" Target="../media/image17.png"/><Relationship Id="rId8" Type="http://schemas.microsoft.com/office/2007/relationships/hdphoto" Target="../media/hdphoto2.wdp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Relationship Id="rId11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5.jpe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microsoft.com/office/2007/relationships/hdphoto" Target="../media/hdphoto1.wdp"/><Relationship Id="rId8" Type="http://schemas.openxmlformats.org/officeDocument/2006/relationships/image" Target="../media/image17.png"/><Relationship Id="rId9" Type="http://schemas.microsoft.com/office/2007/relationships/hdphoto" Target="../media/hdphoto2.wdp"/><Relationship Id="rId1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microsoft.com/office/2007/relationships/hdphoto" Target="../media/hdphoto1.wdp"/><Relationship Id="rId9" Type="http://schemas.openxmlformats.org/officeDocument/2006/relationships/image" Target="../media/image17.png"/><Relationship Id="rId10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080" y="912156"/>
            <a:ext cx="11318240" cy="1757471"/>
          </a:xfrm>
        </p:spPr>
        <p:txBody>
          <a:bodyPr>
            <a:noAutofit/>
          </a:bodyPr>
          <a:lstStyle/>
          <a:p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MP-H2: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A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Client-only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Multipath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Solution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/>
            </a:r>
            <a:b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</a:b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for</a:t>
            </a:r>
            <a:r>
              <a:rPr lang="zh-CN" altLang="en-US" sz="4800" dirty="0" smtClean="0">
                <a:latin typeface="+mn-lt"/>
                <a:ea typeface="Helvetica" charset="0"/>
                <a:cs typeface="Helvetica" charset="0"/>
              </a:rPr>
              <a:t> </a:t>
            </a:r>
            <a:r>
              <a:rPr lang="en-US" altLang="zh-CN" sz="4800" dirty="0" smtClean="0">
                <a:latin typeface="+mn-lt"/>
                <a:ea typeface="Helvetica" charset="0"/>
                <a:cs typeface="Helvetica" charset="0"/>
              </a:rPr>
              <a:t>HTTP/2</a:t>
            </a:r>
            <a:endParaRPr lang="en-US" sz="4800" dirty="0">
              <a:latin typeface="+mn-lt"/>
              <a:ea typeface="Helvetica" charset="0"/>
              <a:cs typeface="Helvetic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2815" y="3385438"/>
            <a:ext cx="8733637" cy="864859"/>
          </a:xfrm>
        </p:spPr>
        <p:txBody>
          <a:bodyPr>
            <a:noAutofit/>
          </a:bodyPr>
          <a:lstStyle/>
          <a:p>
            <a:r>
              <a:rPr lang="en-US" sz="2800" dirty="0" err="1">
                <a:solidFill>
                  <a:schemeClr val="tx2"/>
                </a:solidFill>
                <a:ea typeface="Helvetica" charset="0"/>
                <a:cs typeface="Helvetica" charset="0"/>
              </a:rPr>
              <a:t>Ashkan</a:t>
            </a:r>
            <a:r>
              <a:rPr lang="en-US" sz="2800" dirty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Nikravesh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1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zh-CN" altLang="en-US" sz="2800" dirty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</a:t>
            </a:r>
            <a:r>
              <a:rPr lang="en-US" altLang="zh-CN" sz="2800" dirty="0" err="1" smtClean="0">
                <a:solidFill>
                  <a:schemeClr val="tx2"/>
                </a:solidFill>
                <a:ea typeface="Helvetica" charset="0"/>
                <a:cs typeface="Helvetica" charset="0"/>
              </a:rPr>
              <a:t>Y</a:t>
            </a:r>
            <a:r>
              <a:rPr lang="en-US" sz="2800" dirty="0" err="1" smtClean="0">
                <a:solidFill>
                  <a:schemeClr val="tx2"/>
                </a:solidFill>
                <a:ea typeface="Helvetica" charset="0"/>
                <a:cs typeface="Helvetica" charset="0"/>
              </a:rPr>
              <a:t>ihua</a:t>
            </a:r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Guo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 </a:t>
            </a:r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en-US" sz="2800" b="1" dirty="0" smtClean="0">
                <a:solidFill>
                  <a:schemeClr val="accent1"/>
                </a:solidFill>
                <a:ea typeface="Helvetica" charset="0"/>
                <a:cs typeface="Helvetica" charset="0"/>
              </a:rPr>
              <a:t>Xiao Zhu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1</a:t>
            </a:r>
            <a:r>
              <a:rPr lang="zh-CN" alt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               </a:t>
            </a:r>
            <a:endParaRPr lang="en-US" sz="2800" dirty="0" smtClean="0">
              <a:solidFill>
                <a:schemeClr val="tx2"/>
              </a:solidFill>
              <a:ea typeface="Helvetica" charset="0"/>
              <a:cs typeface="Helvetica" charset="0"/>
            </a:endParaRPr>
          </a:p>
          <a:p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 Feng Qian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3</a:t>
            </a:r>
            <a:r>
              <a:rPr lang="zh-CN" altLang="en-US" sz="2800" dirty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</a:t>
            </a:r>
            <a:r>
              <a:rPr lang="en-US" altLang="zh-CN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  </a:t>
            </a:r>
            <a:r>
              <a:rPr lang="zh-CN" alt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</a:t>
            </a:r>
            <a:r>
              <a:rPr lang="en-US" sz="28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 Z. Morley Mao</a:t>
            </a:r>
            <a:r>
              <a:rPr lang="en-US" sz="2800" baseline="30000" dirty="0" smtClean="0">
                <a:solidFill>
                  <a:schemeClr val="tx2"/>
                </a:solidFill>
                <a:ea typeface="Helvetica" charset="0"/>
                <a:cs typeface="Helvetica" charset="0"/>
              </a:rPr>
              <a:t>1</a:t>
            </a:r>
            <a:endParaRPr lang="en-US" sz="2800" dirty="0">
              <a:solidFill>
                <a:schemeClr val="tx2"/>
              </a:solidFill>
              <a:ea typeface="Helvetica" charset="0"/>
              <a:cs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72819" y="4788239"/>
            <a:ext cx="96784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1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University of Michigan    </a:t>
            </a:r>
            <a:r>
              <a:rPr lang="en-US" sz="24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2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Uber Tech</a:t>
            </a:r>
            <a:r>
              <a:rPr lang="en-US" altLang="zh-C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n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ologies Inc.   </a:t>
            </a:r>
            <a:r>
              <a:rPr lang="en-US" sz="24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3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Univers</a:t>
            </a:r>
            <a:r>
              <a:rPr lang="en-US" altLang="zh-C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i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ty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Helvetica" charset="0"/>
                <a:cs typeface="Helvetica" charset="0"/>
              </a:rPr>
              <a:t>of Minnesota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ea typeface="Helvetica" charset="0"/>
              <a:cs typeface="Helvetica" charset="0"/>
            </a:endParaRPr>
          </a:p>
        </p:txBody>
      </p:sp>
      <p:pic>
        <p:nvPicPr>
          <p:cNvPr id="1028" name="Picture 4" descr="mage result for university of michigan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0799" y="5407127"/>
            <a:ext cx="1366465" cy="911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age result for university of minnesota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2902" y="5451731"/>
            <a:ext cx="861058" cy="861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</a:t>
            </a:fld>
            <a:endParaRPr lang="en-US"/>
          </a:p>
        </p:txBody>
      </p:sp>
      <p:pic>
        <p:nvPicPr>
          <p:cNvPr id="3074" name="Picture 2" descr="pp Logo - Uber is getting a new look | TechCrunch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415" y="5430119"/>
            <a:ext cx="797569" cy="797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00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9B77815-91E9-B840-A4F3-4B7EA79B7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More Details in Our Paper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765FDC5-9A30-FC4E-B965-10B38A11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F09AEF6C-E91E-8943-943E-618C4E0DD898}"/>
              </a:ext>
            </a:extLst>
          </p:cNvPr>
          <p:cNvSpPr txBox="1">
            <a:spLocks/>
          </p:cNvSpPr>
          <p:nvPr/>
        </p:nvSpPr>
        <p:spPr>
          <a:xfrm>
            <a:off x="838200" y="1825623"/>
            <a:ext cx="10134600" cy="2613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Handle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missing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file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size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/>
              <a:t>information</a:t>
            </a:r>
          </a:p>
          <a:p>
            <a:r>
              <a:rPr lang="en-US" dirty="0" smtClean="0"/>
              <a:t>Issue </a:t>
            </a:r>
            <a:r>
              <a:rPr lang="en-US" dirty="0"/>
              <a:t>new </a:t>
            </a:r>
            <a:r>
              <a:rPr lang="en-US" altLang="zh-CN" dirty="0" smtClean="0"/>
              <a:t>byte-range</a:t>
            </a:r>
            <a:r>
              <a:rPr lang="zh-CN" altLang="en-US" dirty="0" smtClean="0"/>
              <a:t> </a:t>
            </a:r>
            <a:r>
              <a:rPr lang="en-US" dirty="0" smtClean="0"/>
              <a:t>requests on a fast path</a:t>
            </a:r>
            <a:endParaRPr lang="en-US" dirty="0"/>
          </a:p>
          <a:p>
            <a:pPr lvl="1"/>
            <a:r>
              <a:rPr lang="en-US" altLang="zh-CN" sz="2800" dirty="0" smtClean="0"/>
              <a:t>Judiciously</a:t>
            </a:r>
            <a:r>
              <a:rPr lang="zh-CN" altLang="en-US" sz="2800" dirty="0" smtClean="0"/>
              <a:t> </a:t>
            </a:r>
            <a:r>
              <a:rPr lang="en-US" altLang="zh-CN" sz="2800" dirty="0" smtClean="0">
                <a:solidFill>
                  <a:schemeClr val="accent1"/>
                </a:solidFill>
              </a:rPr>
              <a:t>multiplex</a:t>
            </a:r>
            <a:r>
              <a:rPr lang="en-US" sz="2800" dirty="0" smtClean="0"/>
              <a:t> HTTP</a:t>
            </a:r>
            <a:r>
              <a:rPr lang="en-US" altLang="zh-CN" sz="2800" dirty="0" smtClean="0"/>
              <a:t>/2</a:t>
            </a:r>
            <a:r>
              <a:rPr lang="en-US" sz="2800" dirty="0" smtClean="0"/>
              <a:t> requests with measured latency</a:t>
            </a:r>
          </a:p>
          <a:p>
            <a:r>
              <a:rPr lang="en-US" dirty="0" smtClean="0"/>
              <a:t>HTTP/2 </a:t>
            </a:r>
            <a:r>
              <a:rPr lang="en-US" dirty="0" smtClean="0">
                <a:solidFill>
                  <a:schemeClr val="accent1"/>
                </a:solidFill>
              </a:rPr>
              <a:t>flow control </a:t>
            </a:r>
            <a:r>
              <a:rPr lang="en-US" dirty="0" smtClean="0"/>
              <a:t>to adjust </a:t>
            </a:r>
            <a:r>
              <a:rPr lang="en-US" altLang="zh-CN" dirty="0"/>
              <a:t>b</a:t>
            </a:r>
            <a:r>
              <a:rPr lang="en-US" dirty="0"/>
              <a:t>yte </a:t>
            </a:r>
            <a:r>
              <a:rPr lang="en-US" altLang="zh-CN" dirty="0" smtClean="0"/>
              <a:t>r</a:t>
            </a:r>
            <a:r>
              <a:rPr lang="en-US" dirty="0" smtClean="0"/>
              <a:t>anges on the fly</a:t>
            </a:r>
          </a:p>
          <a:p>
            <a:pPr lvl="1"/>
            <a:r>
              <a:rPr lang="en-US" sz="2800" dirty="0" smtClean="0"/>
              <a:t>Instead of HTTP stream cancellation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1426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79B441-DF6B-C442-8964-5C50387D2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Evaluation Results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7E76AB-EB6C-8A45-A365-5C66F098A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1022496" cy="121683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Compare MP-H2 </a:t>
            </a:r>
            <a:r>
              <a:rPr lang="en-US" dirty="0"/>
              <a:t>with MPTCP and </a:t>
            </a:r>
            <a:r>
              <a:rPr lang="en-US" dirty="0" smtClean="0"/>
              <a:t>state-of-the-art </a:t>
            </a:r>
            <a:r>
              <a:rPr lang="en-US" dirty="0"/>
              <a:t>HTTP-based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solutions</a:t>
            </a:r>
            <a:endParaRPr lang="en-US" altLang="zh-CN" dirty="0"/>
          </a:p>
          <a:p>
            <a:pPr lvl="1"/>
            <a:r>
              <a:rPr lang="en-US" altLang="zh-CN" sz="2800" dirty="0" smtClean="0"/>
              <a:t>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Android smartphones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with</a:t>
            </a:r>
            <a:r>
              <a:rPr lang="zh-CN" altLang="en-US" sz="2800" dirty="0" smtClean="0"/>
              <a:t> </a:t>
            </a:r>
            <a:r>
              <a:rPr lang="en-US" altLang="zh-CN" sz="2800" dirty="0" err="1" smtClean="0"/>
              <a:t>WiFi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and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LTE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connectivity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7C0A60C-F8CA-BA42-A835-ECF67A72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CE47506-3EA8-414D-913C-E39FBB5A0A66}"/>
              </a:ext>
            </a:extLst>
          </p:cNvPr>
          <p:cNvSpPr/>
          <p:nvPr/>
        </p:nvSpPr>
        <p:spPr>
          <a:xfrm>
            <a:off x="838200" y="5954137"/>
            <a:ext cx="89219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[1]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J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Kim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et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 Multi-source multi-path HTTP 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mhttp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): A proposal.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SIGMETRICS’14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[2]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Y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.-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C. Chen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et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MSPlayer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: Multi-Source and multi-Path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LeverAged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</a:rPr>
              <a:t>YoutubER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CoNEXT’14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152406"/>
              </p:ext>
            </p:extLst>
          </p:nvPr>
        </p:nvGraphicFramePr>
        <p:xfrm>
          <a:off x="648393" y="3215350"/>
          <a:ext cx="10705407" cy="20382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4065"/>
                <a:gridCol w="3125586"/>
                <a:gridCol w="5185756"/>
              </a:tblGrid>
              <a:tr h="842214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MP-H2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vs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dirty="0" smtClean="0"/>
                        <a:t>MPTCP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MP-H2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vs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dirty="0" smtClean="0"/>
                        <a:t>HTTP-based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solutions</a:t>
                      </a:r>
                      <a:endParaRPr lang="en-US" sz="2400" dirty="0"/>
                    </a:p>
                  </a:txBody>
                  <a:tcPr/>
                </a:tc>
              </a:tr>
              <a:tr h="6524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/>
                        <a:t>File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Download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6%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slower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on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average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/>
                        <a:t>26%-47%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faster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(vs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err="1" smtClean="0"/>
                        <a:t>mHTTP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[1])</a:t>
                      </a:r>
                      <a:endParaRPr lang="en-US" sz="2400" dirty="0" smtClean="0"/>
                    </a:p>
                  </a:txBody>
                  <a:tcPr/>
                </a:tc>
              </a:tr>
              <a:tr h="543673"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Video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Streaming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 smtClean="0"/>
                        <a:t>0.3%-8%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lower</a:t>
                      </a:r>
                      <a:r>
                        <a:rPr lang="zh-CN" altLang="en-US" sz="2400" baseline="0" dirty="0" smtClean="0"/>
                        <a:t> </a:t>
                      </a:r>
                      <a:r>
                        <a:rPr lang="en-US" altLang="zh-CN" sz="2400" baseline="0" dirty="0" smtClean="0"/>
                        <a:t>bitrate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/>
                        <a:t>25%-44%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higher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bitrate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(vs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err="1" smtClean="0"/>
                        <a:t>MSPlayer</a:t>
                      </a:r>
                      <a:r>
                        <a:rPr lang="zh-CN" altLang="en-US" sz="2400" dirty="0" smtClean="0"/>
                        <a:t> </a:t>
                      </a:r>
                      <a:r>
                        <a:rPr lang="en-US" altLang="zh-CN" sz="2400" dirty="0" smtClean="0"/>
                        <a:t>[2])</a:t>
                      </a:r>
                      <a:endParaRPr lang="en-US" sz="240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443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</a:t>
            </a:r>
            <a:r>
              <a:rPr lang="en-US" dirty="0"/>
              <a:t>Evaluation </a:t>
            </a:r>
            <a:r>
              <a:rPr lang="en-US" dirty="0" smtClean="0"/>
              <a:t>Results</a:t>
            </a:r>
            <a:r>
              <a:rPr lang="zh-CN" altLang="en-US" dirty="0" smtClean="0"/>
              <a:t> </a:t>
            </a:r>
            <a:r>
              <a:rPr lang="en-US" altLang="zh-CN" dirty="0" smtClean="0"/>
              <a:t>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Multi-homing</a:t>
            </a:r>
          </a:p>
          <a:p>
            <a:pPr lvl="1"/>
            <a:r>
              <a:rPr lang="en-US" sz="2800" dirty="0"/>
              <a:t>R</a:t>
            </a:r>
            <a:r>
              <a:rPr lang="en-US" sz="2800" dirty="0" smtClean="0"/>
              <a:t>educes </a:t>
            </a:r>
            <a:r>
              <a:rPr lang="en-US" sz="2800" dirty="0"/>
              <a:t>the average </a:t>
            </a:r>
            <a:r>
              <a:rPr lang="en-US" sz="2800" dirty="0" smtClean="0"/>
              <a:t>file download </a:t>
            </a:r>
            <a:r>
              <a:rPr lang="en-US" sz="2800" dirty="0"/>
              <a:t>time by </a:t>
            </a:r>
            <a:r>
              <a:rPr lang="en-US" sz="2800" dirty="0" smtClean="0">
                <a:solidFill>
                  <a:schemeClr val="accent1"/>
                </a:solidFill>
              </a:rPr>
              <a:t>4%-19% </a:t>
            </a:r>
            <a:r>
              <a:rPr lang="en-US" sz="2800" dirty="0" smtClean="0"/>
              <a:t>compared </a:t>
            </a:r>
            <a:r>
              <a:rPr lang="en-US" sz="2800" dirty="0"/>
              <a:t>to using a single server</a:t>
            </a:r>
            <a:endParaRPr lang="en-US" altLang="zh-CN" sz="2800" dirty="0" smtClean="0"/>
          </a:p>
          <a:p>
            <a:r>
              <a:rPr lang="en-US" altLang="zh-CN" dirty="0" err="1" smtClean="0"/>
              <a:t>Pipeling</a:t>
            </a:r>
            <a:r>
              <a:rPr lang="en-US" altLang="zh-CN" dirty="0" smtClean="0"/>
              <a:t> requests through HTTP/2 stream multiplexing</a:t>
            </a:r>
          </a:p>
          <a:p>
            <a:pPr lvl="1"/>
            <a:r>
              <a:rPr lang="en-US" sz="2800" dirty="0"/>
              <a:t>I</a:t>
            </a:r>
            <a:r>
              <a:rPr lang="en-US" sz="2800" dirty="0" smtClean="0"/>
              <a:t>mproves </a:t>
            </a:r>
            <a:r>
              <a:rPr lang="en-US" sz="2800" dirty="0"/>
              <a:t>the </a:t>
            </a:r>
            <a:r>
              <a:rPr lang="en-US" sz="2800" dirty="0" smtClean="0"/>
              <a:t>median download </a:t>
            </a:r>
            <a:r>
              <a:rPr lang="en-US" sz="2800" dirty="0"/>
              <a:t>time by </a:t>
            </a:r>
            <a:r>
              <a:rPr lang="en-US" sz="2800" dirty="0">
                <a:solidFill>
                  <a:schemeClr val="accent1"/>
                </a:solidFill>
              </a:rPr>
              <a:t>25% </a:t>
            </a:r>
            <a:endParaRPr lang="en-US" sz="2800" dirty="0" smtClean="0">
              <a:solidFill>
                <a:schemeClr val="accent1"/>
              </a:solidFill>
            </a:endParaRPr>
          </a:p>
          <a:p>
            <a:r>
              <a:rPr lang="en-US" altLang="zh-CN" dirty="0" smtClean="0"/>
              <a:t>Tail bytes elimination</a:t>
            </a:r>
          </a:p>
          <a:p>
            <a:pPr lvl="1"/>
            <a:r>
              <a:rPr lang="en-US" sz="2800" dirty="0" smtClean="0"/>
              <a:t>Reduces </a:t>
            </a:r>
            <a:r>
              <a:rPr lang="en-US" sz="2800" dirty="0"/>
              <a:t>the tail </a:t>
            </a:r>
            <a:r>
              <a:rPr lang="en-US" sz="2800" dirty="0" smtClean="0"/>
              <a:t>bytes by </a:t>
            </a:r>
            <a:r>
              <a:rPr lang="en-US" sz="2800" dirty="0" smtClean="0">
                <a:solidFill>
                  <a:schemeClr val="accent1"/>
                </a:solidFill>
              </a:rPr>
              <a:t>10x</a:t>
            </a:r>
            <a:r>
              <a:rPr lang="en-US" sz="2800" dirty="0" smtClean="0"/>
              <a:t> compared to using the </a:t>
            </a:r>
            <a:r>
              <a:rPr lang="en-US" sz="2800" dirty="0"/>
              <a:t>HTTP/2 stream cancellation mechanism</a:t>
            </a:r>
            <a:endParaRPr lang="en-US" altLang="zh-CN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8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Lack of support for data </a:t>
            </a:r>
            <a:r>
              <a:rPr lang="en-US" dirty="0" smtClean="0">
                <a:solidFill>
                  <a:schemeClr val="accent1"/>
                </a:solidFill>
              </a:rPr>
              <a:t>upload over multipath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ot </a:t>
            </a:r>
            <a:r>
              <a:rPr lang="en-US" dirty="0"/>
              <a:t>many servers accept byte-range HTTP PUT requests</a:t>
            </a:r>
            <a:endParaRPr lang="en-US" dirty="0" smtClean="0"/>
          </a:p>
          <a:p>
            <a:pPr lvl="1"/>
            <a:r>
              <a:rPr lang="en-US" dirty="0" smtClean="0"/>
              <a:t>A </a:t>
            </a:r>
            <a:r>
              <a:rPr lang="en-US" dirty="0"/>
              <a:t>data upload typically does not support multi-homing</a:t>
            </a:r>
            <a:endParaRPr lang="en-US" dirty="0" smtClean="0"/>
          </a:p>
          <a:p>
            <a:r>
              <a:rPr lang="en-US" altLang="zh-CN" dirty="0" smtClean="0"/>
              <a:t>Some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/>
              <a:t>r</a:t>
            </a:r>
            <a:r>
              <a:rPr lang="en-US" altLang="zh-CN" dirty="0" smtClean="0"/>
              <a:t>elies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</a:t>
            </a:r>
            <a:r>
              <a:rPr lang="en-US" altLang="zh-CN" dirty="0"/>
              <a:t>/</a:t>
            </a:r>
            <a:r>
              <a:rPr lang="en-US" altLang="zh-CN" dirty="0" smtClean="0"/>
              <a:t>2</a:t>
            </a:r>
            <a:endParaRPr lang="en-US" dirty="0" smtClean="0"/>
          </a:p>
          <a:p>
            <a:pPr lvl="1"/>
            <a:r>
              <a:rPr lang="en-US" altLang="zh-CN" dirty="0" smtClean="0"/>
              <a:t>Pipelining,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</a:t>
            </a:r>
            <a:r>
              <a:rPr lang="zh-CN" altLang="en-US" dirty="0" smtClean="0"/>
              <a:t> </a:t>
            </a:r>
            <a:r>
              <a:rPr lang="en-US" altLang="zh-CN" dirty="0" smtClean="0"/>
              <a:t>PING,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HTTP/2</a:t>
            </a:r>
            <a:r>
              <a:rPr lang="zh-CN" altLang="en-US" dirty="0" smtClean="0"/>
              <a:t> </a:t>
            </a:r>
            <a:r>
              <a:rPr lang="en-US" altLang="zh-CN" dirty="0" smtClean="0"/>
              <a:t>flow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control</a:t>
            </a:r>
          </a:p>
          <a:p>
            <a:pPr lvl="1"/>
            <a:r>
              <a:rPr lang="en-US" altLang="zh-CN" dirty="0" smtClean="0"/>
              <a:t>HTTP/1.1</a:t>
            </a:r>
            <a:r>
              <a:rPr lang="zh-CN" altLang="en-US" dirty="0" smtClean="0"/>
              <a:t> </a:t>
            </a:r>
            <a:r>
              <a:rPr lang="en-US" altLang="zh-CN" dirty="0" smtClean="0"/>
              <a:t>fallback</a:t>
            </a:r>
          </a:p>
          <a:p>
            <a:r>
              <a:rPr lang="en-US" altLang="zh-CN" dirty="0" smtClean="0"/>
              <a:t>MP-H2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QUIC</a:t>
            </a:r>
            <a:endParaRPr lang="en-US" dirty="0"/>
          </a:p>
          <a:p>
            <a:endParaRPr lang="en-US" altLang="zh-CN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96187"/>
          </a:xfrm>
        </p:spPr>
        <p:txBody>
          <a:bodyPr/>
          <a:lstStyle/>
          <a:p>
            <a:r>
              <a:rPr lang="en-US" altLang="zh-CN" dirty="0" smtClean="0"/>
              <a:t>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deployment</a:t>
            </a:r>
            <a:r>
              <a:rPr lang="zh-CN" altLang="en-US" dirty="0" smtClean="0"/>
              <a:t> </a:t>
            </a:r>
            <a:r>
              <a:rPr lang="en-US" altLang="zh-CN" dirty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obstacles</a:t>
            </a:r>
          </a:p>
          <a:p>
            <a:r>
              <a:rPr lang="en-US" altLang="zh-CN" dirty="0" smtClean="0"/>
              <a:t>MP-H2 to</a:t>
            </a:r>
            <a:r>
              <a:rPr lang="zh-CN" altLang="en-US" dirty="0" smtClean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rescue</a:t>
            </a:r>
          </a:p>
          <a:p>
            <a:pPr lvl="1"/>
            <a:r>
              <a:rPr lang="en-US" altLang="zh-CN" sz="2800" dirty="0" smtClean="0"/>
              <a:t>Client-only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multipath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over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HTTP/2</a:t>
            </a:r>
          </a:p>
          <a:p>
            <a:pPr lvl="1"/>
            <a:r>
              <a:rPr lang="en-US" altLang="zh-CN" sz="2800" dirty="0" smtClean="0"/>
              <a:t>Judiciously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balance</a:t>
            </a:r>
            <a:r>
              <a:rPr lang="zh-CN" altLang="en-US" sz="2800" dirty="0"/>
              <a:t> </a:t>
            </a:r>
            <a:r>
              <a:rPr lang="en-US" altLang="zh-CN" sz="2800" dirty="0"/>
              <a:t>all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paths’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workload</a:t>
            </a:r>
          </a:p>
          <a:p>
            <a:pPr lvl="1"/>
            <a:r>
              <a:rPr lang="en-US" altLang="zh-CN" sz="2800" dirty="0" smtClean="0"/>
              <a:t>Strategically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leverage</a:t>
            </a:r>
            <a:r>
              <a:rPr lang="zh-CN" altLang="en-US" sz="2800" dirty="0"/>
              <a:t> </a:t>
            </a:r>
            <a:r>
              <a:rPr lang="en-US" altLang="zh-CN" sz="2800" dirty="0"/>
              <a:t>new</a:t>
            </a:r>
            <a:r>
              <a:rPr lang="zh-CN" altLang="en-US" sz="2800" dirty="0"/>
              <a:t> </a:t>
            </a:r>
            <a:r>
              <a:rPr lang="en-US" altLang="zh-CN" sz="2800" dirty="0"/>
              <a:t>HTTP/2</a:t>
            </a:r>
            <a:r>
              <a:rPr lang="zh-CN" altLang="en-US" sz="2800" dirty="0"/>
              <a:t> </a:t>
            </a:r>
            <a:r>
              <a:rPr lang="en-US" altLang="zh-CN" sz="2800" dirty="0"/>
              <a:t>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50899" y="5337556"/>
            <a:ext cx="4647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Thank</a:t>
            </a:r>
            <a:r>
              <a:rPr lang="zh-CN" altLang="en-US" sz="3600" dirty="0"/>
              <a:t> </a:t>
            </a:r>
            <a:r>
              <a:rPr lang="en-US" altLang="zh-CN" sz="3600" dirty="0"/>
              <a:t>you!</a:t>
            </a:r>
            <a:r>
              <a:rPr lang="zh-CN" altLang="en-US" sz="3600" dirty="0"/>
              <a:t> </a:t>
            </a:r>
            <a:r>
              <a:rPr lang="en-US" altLang="zh-CN" sz="3600" dirty="0"/>
              <a:t>Questions?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886" y="4949988"/>
            <a:ext cx="1543311" cy="154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11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96187"/>
          </a:xfrm>
        </p:spPr>
        <p:txBody>
          <a:bodyPr/>
          <a:lstStyle/>
          <a:p>
            <a:r>
              <a:rPr lang="en-US" altLang="zh-CN" dirty="0" smtClean="0"/>
              <a:t>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deployment</a:t>
            </a:r>
            <a:r>
              <a:rPr lang="zh-CN" altLang="en-US" dirty="0" smtClean="0"/>
              <a:t> </a:t>
            </a:r>
            <a:r>
              <a:rPr lang="en-US" altLang="zh-CN" dirty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obstacles</a:t>
            </a:r>
          </a:p>
          <a:p>
            <a:r>
              <a:rPr lang="en-US" altLang="zh-CN" dirty="0" smtClean="0"/>
              <a:t>MP-H2 to</a:t>
            </a:r>
            <a:r>
              <a:rPr lang="zh-CN" altLang="en-US" dirty="0" smtClean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rescue</a:t>
            </a:r>
          </a:p>
          <a:p>
            <a:pPr lvl="1"/>
            <a:r>
              <a:rPr lang="en-US" altLang="zh-CN" sz="2800" dirty="0" smtClean="0"/>
              <a:t>Client-only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multipath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over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HTTP/2</a:t>
            </a:r>
          </a:p>
          <a:p>
            <a:pPr lvl="1"/>
            <a:r>
              <a:rPr lang="en-US" altLang="zh-CN" sz="2800" dirty="0" smtClean="0"/>
              <a:t>Judiciously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balance</a:t>
            </a:r>
            <a:r>
              <a:rPr lang="zh-CN" altLang="en-US" sz="2800" dirty="0"/>
              <a:t> </a:t>
            </a:r>
            <a:r>
              <a:rPr lang="en-US" altLang="zh-CN" sz="2800" dirty="0"/>
              <a:t>all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paths’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workload</a:t>
            </a:r>
          </a:p>
          <a:p>
            <a:pPr lvl="1"/>
            <a:r>
              <a:rPr lang="en-US" altLang="zh-CN" sz="2800" dirty="0" smtClean="0"/>
              <a:t>Strategically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leverage</a:t>
            </a:r>
            <a:r>
              <a:rPr lang="zh-CN" altLang="en-US" sz="2800" dirty="0"/>
              <a:t> </a:t>
            </a:r>
            <a:r>
              <a:rPr lang="en-US" altLang="zh-CN" sz="2800" dirty="0"/>
              <a:t>new</a:t>
            </a:r>
            <a:r>
              <a:rPr lang="zh-CN" altLang="en-US" sz="2800" dirty="0"/>
              <a:t> </a:t>
            </a:r>
            <a:r>
              <a:rPr lang="en-US" altLang="zh-CN" sz="2800" dirty="0"/>
              <a:t>HTTP/2</a:t>
            </a:r>
            <a:r>
              <a:rPr lang="zh-CN" altLang="en-US" sz="2800" dirty="0"/>
              <a:t> </a:t>
            </a:r>
            <a:r>
              <a:rPr lang="en-US" altLang="zh-CN" sz="2800" dirty="0"/>
              <a:t>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50899" y="5337556"/>
            <a:ext cx="4647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Thank</a:t>
            </a:r>
            <a:r>
              <a:rPr lang="zh-CN" altLang="en-US" sz="3600" dirty="0"/>
              <a:t> </a:t>
            </a:r>
            <a:r>
              <a:rPr lang="en-US" altLang="zh-CN" sz="3600" dirty="0"/>
              <a:t>you!</a:t>
            </a:r>
            <a:r>
              <a:rPr lang="zh-CN" altLang="en-US" sz="3600" dirty="0"/>
              <a:t> </a:t>
            </a:r>
            <a:r>
              <a:rPr lang="en-US" altLang="zh-CN" sz="3600" dirty="0"/>
              <a:t>Questions?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886" y="4949988"/>
            <a:ext cx="1543311" cy="154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3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96187"/>
          </a:xfrm>
        </p:spPr>
        <p:txBody>
          <a:bodyPr/>
          <a:lstStyle/>
          <a:p>
            <a:r>
              <a:rPr lang="en-US" altLang="zh-CN" dirty="0" smtClean="0"/>
              <a:t>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deployment</a:t>
            </a:r>
            <a:r>
              <a:rPr lang="zh-CN" altLang="en-US" dirty="0" smtClean="0"/>
              <a:t> </a:t>
            </a:r>
            <a:r>
              <a:rPr lang="en-US" altLang="zh-CN" dirty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obstacles</a:t>
            </a:r>
          </a:p>
          <a:p>
            <a:r>
              <a:rPr lang="en-US" altLang="zh-CN" dirty="0" smtClean="0"/>
              <a:t>MP-H2 to</a:t>
            </a:r>
            <a:r>
              <a:rPr lang="zh-CN" altLang="en-US" dirty="0" smtClean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rescue</a:t>
            </a:r>
          </a:p>
          <a:p>
            <a:pPr lvl="1"/>
            <a:r>
              <a:rPr lang="en-US" altLang="zh-CN" sz="2800" dirty="0" smtClean="0"/>
              <a:t>Client-only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multipath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over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HTTP/2</a:t>
            </a:r>
          </a:p>
          <a:p>
            <a:pPr lvl="1"/>
            <a:r>
              <a:rPr lang="en-US" altLang="zh-CN" sz="2800" dirty="0" smtClean="0"/>
              <a:t>Judiciously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balance</a:t>
            </a:r>
            <a:r>
              <a:rPr lang="zh-CN" altLang="en-US" sz="2800" dirty="0"/>
              <a:t> </a:t>
            </a:r>
            <a:r>
              <a:rPr lang="en-US" altLang="zh-CN" sz="2800" dirty="0"/>
              <a:t>all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paths’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workload</a:t>
            </a:r>
          </a:p>
          <a:p>
            <a:pPr lvl="1"/>
            <a:r>
              <a:rPr lang="en-US" altLang="zh-CN" sz="2800" dirty="0" smtClean="0"/>
              <a:t>Strategically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leverage</a:t>
            </a:r>
            <a:r>
              <a:rPr lang="zh-CN" altLang="en-US" sz="2800" dirty="0"/>
              <a:t> </a:t>
            </a:r>
            <a:r>
              <a:rPr lang="en-US" altLang="zh-CN" sz="2800" dirty="0"/>
              <a:t>new</a:t>
            </a:r>
            <a:r>
              <a:rPr lang="zh-CN" altLang="en-US" sz="2800" dirty="0"/>
              <a:t> </a:t>
            </a:r>
            <a:r>
              <a:rPr lang="en-US" altLang="zh-CN" sz="2800" dirty="0"/>
              <a:t>HTTP/2</a:t>
            </a:r>
            <a:r>
              <a:rPr lang="zh-CN" altLang="en-US" sz="2800" dirty="0"/>
              <a:t> </a:t>
            </a:r>
            <a:r>
              <a:rPr lang="en-US" altLang="zh-CN" sz="2800" dirty="0"/>
              <a:t>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50899" y="5337556"/>
            <a:ext cx="4647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Thank</a:t>
            </a:r>
            <a:r>
              <a:rPr lang="zh-CN" altLang="en-US" sz="3600" dirty="0"/>
              <a:t> </a:t>
            </a:r>
            <a:r>
              <a:rPr lang="en-US" altLang="zh-CN" sz="3600" dirty="0"/>
              <a:t>you!</a:t>
            </a:r>
            <a:r>
              <a:rPr lang="zh-CN" altLang="en-US" sz="3600" dirty="0"/>
              <a:t> </a:t>
            </a:r>
            <a:r>
              <a:rPr lang="en-US" altLang="zh-CN" sz="3600" dirty="0"/>
              <a:t>Questions?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886" y="4949988"/>
            <a:ext cx="1543311" cy="154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8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16478" cy="1325563"/>
          </a:xfrm>
        </p:spPr>
        <p:txBody>
          <a:bodyPr>
            <a:normAutofit/>
          </a:bodyPr>
          <a:lstStyle/>
          <a:p>
            <a:r>
              <a:rPr lang="en-US" altLang="zh-CN" sz="4000" dirty="0" smtClean="0"/>
              <a:t>Interplay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between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MPTCP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and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CDN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Server</a:t>
            </a:r>
            <a:r>
              <a:rPr lang="zh-CN" altLang="en-US" sz="4000" dirty="0" smtClean="0"/>
              <a:t> </a:t>
            </a:r>
            <a:r>
              <a:rPr lang="en-US" altLang="zh-CN" sz="4000" dirty="0"/>
              <a:t>S</a:t>
            </a:r>
            <a:r>
              <a:rPr lang="en-US" altLang="zh-CN" sz="4000" dirty="0" smtClean="0"/>
              <a:t>election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007975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CDNs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DNS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direct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traffic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endParaRPr lang="en-US" altLang="zh-CN" dirty="0"/>
          </a:p>
          <a:p>
            <a:r>
              <a:rPr lang="en-US" altLang="zh-CN" dirty="0" smtClean="0"/>
              <a:t>Sub-optimal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DNS</a:t>
            </a:r>
            <a:r>
              <a:rPr lang="en-US" altLang="zh-CN" dirty="0"/>
              <a:t>-</a:t>
            </a:r>
            <a:r>
              <a:rPr lang="en-US" altLang="zh-CN" dirty="0" smtClean="0"/>
              <a:t>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selection</a:t>
            </a:r>
            <a:r>
              <a:rPr lang="en-US" dirty="0" smtClean="0"/>
              <a:t> for MPTCP connections</a:t>
            </a:r>
          </a:p>
          <a:p>
            <a:pPr lvl="1"/>
            <a:r>
              <a:rPr lang="en-US" altLang="zh-CN" dirty="0" smtClean="0"/>
              <a:t>The DNS request to resolve the domain is only sent over the primary path</a:t>
            </a:r>
          </a:p>
          <a:p>
            <a:pPr lvl="1"/>
            <a:r>
              <a:rPr lang="en-US" altLang="zh-CN" dirty="0" smtClean="0"/>
              <a:t>Affect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secondary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therefore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MPTCP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17</a:t>
            </a:fld>
            <a:endParaRPr lang="en-US"/>
          </a:p>
        </p:txBody>
      </p:sp>
      <p:sp>
        <p:nvSpPr>
          <p:cNvPr id="5" name="Cloud 4"/>
          <p:cNvSpPr/>
          <p:nvPr/>
        </p:nvSpPr>
        <p:spPr>
          <a:xfrm>
            <a:off x="3912012" y="4155450"/>
            <a:ext cx="1268419" cy="743816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8" r="54405"/>
          <a:stretch/>
        </p:blipFill>
        <p:spPr>
          <a:xfrm>
            <a:off x="3197496" y="4709451"/>
            <a:ext cx="368647" cy="736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928" y="4182391"/>
            <a:ext cx="599590" cy="553468"/>
          </a:xfrm>
          <a:prstGeom prst="rect">
            <a:avLst/>
          </a:prstGeom>
        </p:spPr>
      </p:pic>
      <p:sp>
        <p:nvSpPr>
          <p:cNvPr id="8" name="Cloud 7"/>
          <p:cNvSpPr/>
          <p:nvPr/>
        </p:nvSpPr>
        <p:spPr>
          <a:xfrm>
            <a:off x="4070219" y="5374751"/>
            <a:ext cx="1268419" cy="743816"/>
          </a:xfrm>
          <a:prstGeom prst="cloud">
            <a:avLst/>
          </a:prstGeom>
          <a:solidFill>
            <a:srgbClr val="92D050">
              <a:alpha val="82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loud 8"/>
          <p:cNvSpPr/>
          <p:nvPr/>
        </p:nvSpPr>
        <p:spPr>
          <a:xfrm>
            <a:off x="5022142" y="3837177"/>
            <a:ext cx="3098405" cy="1964724"/>
          </a:xfrm>
          <a:prstGeom prst="cloud">
            <a:avLst/>
          </a:prstGeom>
          <a:solidFill>
            <a:srgbClr val="AAAAAA"/>
          </a:solidFill>
          <a:ln w="127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Internet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3620437" y="5557370"/>
            <a:ext cx="453615" cy="456091"/>
            <a:chOff x="2844070" y="1422830"/>
            <a:chExt cx="1504046" cy="1416676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778" y="5247789"/>
            <a:ext cx="442777" cy="442777"/>
          </a:xfrm>
          <a:prstGeom prst="rect">
            <a:avLst/>
          </a:prstGeom>
        </p:spPr>
      </p:pic>
      <p:sp>
        <p:nvSpPr>
          <p:cNvPr id="16" name="Freeform 15"/>
          <p:cNvSpPr/>
          <p:nvPr/>
        </p:nvSpPr>
        <p:spPr>
          <a:xfrm>
            <a:off x="3522922" y="5146155"/>
            <a:ext cx="1881963" cy="540834"/>
          </a:xfrm>
          <a:custGeom>
            <a:avLst/>
            <a:gdLst>
              <a:gd name="connsiteX0" fmla="*/ 0 w 1881963"/>
              <a:gd name="connsiteY0" fmla="*/ 0 h 540834"/>
              <a:gd name="connsiteX1" fmla="*/ 489098 w 1881963"/>
              <a:gd name="connsiteY1" fmla="*/ 531628 h 540834"/>
              <a:gd name="connsiteX2" fmla="*/ 1881963 w 1881963"/>
              <a:gd name="connsiteY2" fmla="*/ 350875 h 540834"/>
              <a:gd name="connsiteX3" fmla="*/ 1881963 w 1881963"/>
              <a:gd name="connsiteY3" fmla="*/ 350875 h 54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1963" h="540834">
                <a:moveTo>
                  <a:pt x="0" y="0"/>
                </a:moveTo>
                <a:cubicBezTo>
                  <a:pt x="87719" y="236574"/>
                  <a:pt x="175438" y="473149"/>
                  <a:pt x="489098" y="531628"/>
                </a:cubicBezTo>
                <a:cubicBezTo>
                  <a:pt x="802759" y="590107"/>
                  <a:pt x="1881963" y="350875"/>
                  <a:pt x="1881963" y="350875"/>
                </a:cubicBezTo>
                <a:lnTo>
                  <a:pt x="1881963" y="350875"/>
                </a:lnTo>
              </a:path>
            </a:pathLst>
          </a:custGeom>
          <a:noFill/>
          <a:ln w="47625">
            <a:solidFill>
              <a:srgbClr val="00B050"/>
            </a:solidFill>
            <a:headEnd type="none"/>
            <a:tailEnd type="stealt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./</a:t>
            </a:r>
          </a:p>
        </p:txBody>
      </p:sp>
      <p:sp>
        <p:nvSpPr>
          <p:cNvPr id="17" name="Freeform 16"/>
          <p:cNvSpPr/>
          <p:nvPr/>
        </p:nvSpPr>
        <p:spPr>
          <a:xfrm>
            <a:off x="3533554" y="4436413"/>
            <a:ext cx="1839433" cy="954293"/>
          </a:xfrm>
          <a:custGeom>
            <a:avLst/>
            <a:gdLst>
              <a:gd name="connsiteX0" fmla="*/ 0 w 1839433"/>
              <a:gd name="connsiteY0" fmla="*/ 820683 h 1075864"/>
              <a:gd name="connsiteX1" fmla="*/ 404038 w 1839433"/>
              <a:gd name="connsiteY1" fmla="*/ 203994 h 1075864"/>
              <a:gd name="connsiteX2" fmla="*/ 967563 w 1839433"/>
              <a:gd name="connsiteY2" fmla="*/ 12608 h 1075864"/>
              <a:gd name="connsiteX3" fmla="*/ 1382233 w 1839433"/>
              <a:gd name="connsiteY3" fmla="*/ 44506 h 1075864"/>
              <a:gd name="connsiteX4" fmla="*/ 1594884 w 1839433"/>
              <a:gd name="connsiteY4" fmla="*/ 257157 h 1075864"/>
              <a:gd name="connsiteX5" fmla="*/ 1733107 w 1839433"/>
              <a:gd name="connsiteY5" fmla="*/ 618664 h 1075864"/>
              <a:gd name="connsiteX6" fmla="*/ 1839433 w 1839433"/>
              <a:gd name="connsiteY6" fmla="*/ 1075864 h 107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433" h="1075864">
                <a:moveTo>
                  <a:pt x="0" y="820683"/>
                </a:moveTo>
                <a:cubicBezTo>
                  <a:pt x="121388" y="579678"/>
                  <a:pt x="242777" y="338673"/>
                  <a:pt x="404038" y="203994"/>
                </a:cubicBezTo>
                <a:cubicBezTo>
                  <a:pt x="565299" y="69315"/>
                  <a:pt x="804531" y="39189"/>
                  <a:pt x="967563" y="12608"/>
                </a:cubicBezTo>
                <a:cubicBezTo>
                  <a:pt x="1130596" y="-13973"/>
                  <a:pt x="1277680" y="3748"/>
                  <a:pt x="1382233" y="44506"/>
                </a:cubicBezTo>
                <a:cubicBezTo>
                  <a:pt x="1486787" y="85264"/>
                  <a:pt x="1536405" y="161464"/>
                  <a:pt x="1594884" y="257157"/>
                </a:cubicBezTo>
                <a:cubicBezTo>
                  <a:pt x="1653363" y="352850"/>
                  <a:pt x="1692349" y="482213"/>
                  <a:pt x="1733107" y="618664"/>
                </a:cubicBezTo>
                <a:cubicBezTo>
                  <a:pt x="1773865" y="755115"/>
                  <a:pt x="1839433" y="1075864"/>
                  <a:pt x="1839433" y="1075864"/>
                </a:cubicBezTo>
              </a:path>
            </a:pathLst>
          </a:custGeom>
          <a:noFill/>
          <a:ln w="47625">
            <a:solidFill>
              <a:schemeClr val="accent1"/>
            </a:solidFill>
            <a:tailEnd type="stealth"/>
          </a:ln>
          <a:effectLst>
            <a:outerShdw blurRad="40000" dist="23000" dir="5400000" rotWithShape="0">
              <a:srgbClr val="0070C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961" y="4286950"/>
            <a:ext cx="442777" cy="442777"/>
          </a:xfrm>
          <a:prstGeom prst="rect">
            <a:avLst/>
          </a:prstGeom>
        </p:spPr>
      </p:pic>
      <p:sp>
        <p:nvSpPr>
          <p:cNvPr id="19" name="Freeform 18"/>
          <p:cNvSpPr/>
          <p:nvPr/>
        </p:nvSpPr>
        <p:spPr>
          <a:xfrm rot="20271114">
            <a:off x="3435881" y="4261193"/>
            <a:ext cx="1812512" cy="579710"/>
          </a:xfrm>
          <a:custGeom>
            <a:avLst/>
            <a:gdLst>
              <a:gd name="connsiteX0" fmla="*/ 0 w 1839433"/>
              <a:gd name="connsiteY0" fmla="*/ 820683 h 1075864"/>
              <a:gd name="connsiteX1" fmla="*/ 404038 w 1839433"/>
              <a:gd name="connsiteY1" fmla="*/ 203994 h 1075864"/>
              <a:gd name="connsiteX2" fmla="*/ 967563 w 1839433"/>
              <a:gd name="connsiteY2" fmla="*/ 12608 h 1075864"/>
              <a:gd name="connsiteX3" fmla="*/ 1382233 w 1839433"/>
              <a:gd name="connsiteY3" fmla="*/ 44506 h 1075864"/>
              <a:gd name="connsiteX4" fmla="*/ 1594884 w 1839433"/>
              <a:gd name="connsiteY4" fmla="*/ 257157 h 1075864"/>
              <a:gd name="connsiteX5" fmla="*/ 1733107 w 1839433"/>
              <a:gd name="connsiteY5" fmla="*/ 618664 h 1075864"/>
              <a:gd name="connsiteX6" fmla="*/ 1839433 w 1839433"/>
              <a:gd name="connsiteY6" fmla="*/ 1075864 h 107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433" h="1075864">
                <a:moveTo>
                  <a:pt x="0" y="820683"/>
                </a:moveTo>
                <a:cubicBezTo>
                  <a:pt x="121388" y="579678"/>
                  <a:pt x="242777" y="338673"/>
                  <a:pt x="404038" y="203994"/>
                </a:cubicBezTo>
                <a:cubicBezTo>
                  <a:pt x="565299" y="69315"/>
                  <a:pt x="804531" y="39189"/>
                  <a:pt x="967563" y="12608"/>
                </a:cubicBezTo>
                <a:cubicBezTo>
                  <a:pt x="1130596" y="-13973"/>
                  <a:pt x="1277680" y="3748"/>
                  <a:pt x="1382233" y="44506"/>
                </a:cubicBezTo>
                <a:cubicBezTo>
                  <a:pt x="1486787" y="85264"/>
                  <a:pt x="1536405" y="161464"/>
                  <a:pt x="1594884" y="257157"/>
                </a:cubicBezTo>
                <a:cubicBezTo>
                  <a:pt x="1653363" y="352850"/>
                  <a:pt x="1692349" y="482213"/>
                  <a:pt x="1733107" y="618664"/>
                </a:cubicBezTo>
                <a:cubicBezTo>
                  <a:pt x="1773865" y="755115"/>
                  <a:pt x="1839433" y="1075864"/>
                  <a:pt x="1839433" y="1075864"/>
                </a:cubicBezTo>
              </a:path>
            </a:pathLst>
          </a:custGeom>
          <a:noFill/>
          <a:ln w="47625">
            <a:solidFill>
              <a:schemeClr val="accent1"/>
            </a:solidFill>
            <a:prstDash val="sysDash"/>
            <a:tailEnd type="stealth"/>
          </a:ln>
          <a:effectLst>
            <a:outerShdw blurRad="40000" dist="23000" dir="5400000" rotWithShape="0">
              <a:srgbClr val="0070C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498317" y="3798510"/>
            <a:ext cx="881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closer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90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>
            <a:extLst>
              <a:ext uri="{FF2B5EF4-FFF2-40B4-BE49-F238E27FC236}">
                <a16:creationId xmlns:a16="http://schemas.microsoft.com/office/drawing/2014/main" xmlns="" id="{A1BC5A70-35C9-0C4C-8E4C-DD394C0645D5}"/>
              </a:ext>
            </a:extLst>
          </p:cNvPr>
          <p:cNvSpPr/>
          <p:nvPr/>
        </p:nvSpPr>
        <p:spPr>
          <a:xfrm>
            <a:off x="8728686" y="4499693"/>
            <a:ext cx="1598080" cy="1087404"/>
          </a:xfrm>
          <a:prstGeom prst="cloud">
            <a:avLst/>
          </a:prstGeom>
          <a:solidFill>
            <a:srgbClr val="AAAAAA"/>
          </a:solidFill>
          <a:ln w="127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Internet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26A36C-0895-5140-9352-75DA88153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50217" cy="1325563"/>
          </a:xfrm>
        </p:spPr>
        <p:txBody>
          <a:bodyPr>
            <a:noAutofit/>
          </a:bodyPr>
          <a:lstStyle/>
          <a:p>
            <a:r>
              <a:rPr lang="en-US" sz="3600" dirty="0"/>
              <a:t>Impact of </a:t>
            </a:r>
            <a:r>
              <a:rPr lang="en-US" sz="3600" dirty="0" smtClean="0"/>
              <a:t>Sub-optimal </a:t>
            </a:r>
            <a:r>
              <a:rPr lang="en-US" sz="3600" dirty="0"/>
              <a:t>S</a:t>
            </a:r>
            <a:r>
              <a:rPr lang="en-US" sz="3600" dirty="0" smtClean="0"/>
              <a:t>erver </a:t>
            </a:r>
            <a:r>
              <a:rPr lang="en-US" sz="3600" dirty="0"/>
              <a:t>S</a:t>
            </a:r>
            <a:r>
              <a:rPr lang="en-US" sz="3600" dirty="0" smtClean="0"/>
              <a:t>election </a:t>
            </a:r>
            <a:r>
              <a:rPr lang="en-US" sz="3600" dirty="0"/>
              <a:t>on </a:t>
            </a:r>
            <a:r>
              <a:rPr lang="en-US" sz="3600" dirty="0" smtClean="0"/>
              <a:t>Performance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92DA19-AB67-6E4C-AAB6-BEE7AE351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72322"/>
          </a:xfrm>
        </p:spPr>
        <p:txBody>
          <a:bodyPr/>
          <a:lstStyle/>
          <a:p>
            <a:r>
              <a:rPr lang="en-US" dirty="0"/>
              <a:t>This problem becomes worse when the content is stored inside the access network.</a:t>
            </a:r>
          </a:p>
          <a:p>
            <a:r>
              <a:rPr lang="en-US" dirty="0"/>
              <a:t>Case study: Netflix</a:t>
            </a:r>
          </a:p>
          <a:p>
            <a:pPr lvl="1"/>
            <a:r>
              <a:rPr lang="en-US" sz="2200" dirty="0"/>
              <a:t>Over </a:t>
            </a:r>
            <a:r>
              <a:rPr lang="en-US" sz="2200" dirty="0" err="1"/>
              <a:t>WiFi</a:t>
            </a:r>
            <a:r>
              <a:rPr lang="en-US" sz="2200" dirty="0"/>
              <a:t>, round-trip latency to </a:t>
            </a:r>
            <a:r>
              <a:rPr lang="en-US" sz="2200" dirty="0" err="1"/>
              <a:t>IP</a:t>
            </a:r>
            <a:r>
              <a:rPr lang="en-US" sz="2200" baseline="-25000" dirty="0" err="1"/>
              <a:t>WiFi</a:t>
            </a:r>
            <a:r>
              <a:rPr lang="en-US" sz="2200" dirty="0"/>
              <a:t> is 4ms and to IP</a:t>
            </a:r>
            <a:r>
              <a:rPr lang="en-US" sz="2200" baseline="-25000" dirty="0"/>
              <a:t>CELL</a:t>
            </a:r>
            <a:r>
              <a:rPr lang="en-US" sz="2200" dirty="0"/>
              <a:t> is 25ms.</a:t>
            </a:r>
          </a:p>
          <a:p>
            <a:pPr lvl="2"/>
            <a:r>
              <a:rPr lang="en-US" sz="1800" dirty="0"/>
              <a:t>5</a:t>
            </a:r>
            <a:r>
              <a:rPr lang="en-US" sz="1800" dirty="0" smtClean="0"/>
              <a:t>x </a:t>
            </a:r>
            <a:r>
              <a:rPr lang="en-US" sz="1800" dirty="0"/>
              <a:t>increase in the latency of </a:t>
            </a:r>
            <a:r>
              <a:rPr lang="en-US" sz="1800" dirty="0" err="1"/>
              <a:t>WiFi</a:t>
            </a:r>
            <a:r>
              <a:rPr lang="en-US" sz="1800" dirty="0"/>
              <a:t> path</a:t>
            </a:r>
          </a:p>
          <a:p>
            <a:pPr lvl="1"/>
            <a:r>
              <a:rPr lang="en-US" sz="2200" dirty="0"/>
              <a:t>20% increase in the download time of a 1.6 MB video file.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0DFBC59-97AC-EA47-8958-49C04CA8A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xmlns="" id="{D48EDB3D-C291-4C45-807C-14E7F881798D}"/>
              </a:ext>
            </a:extLst>
          </p:cNvPr>
          <p:cNvSpPr/>
          <p:nvPr/>
        </p:nvSpPr>
        <p:spPr>
          <a:xfrm>
            <a:off x="7167688" y="4297583"/>
            <a:ext cx="1788881" cy="972613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4AF0FD8-1C54-5E49-8D59-F895DF515C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8" r="54405"/>
          <a:stretch/>
        </p:blipFill>
        <p:spPr>
          <a:xfrm>
            <a:off x="6659734" y="5014492"/>
            <a:ext cx="368647" cy="736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922ABBC-6514-0048-B46B-9180EAEB91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603" y="4389002"/>
            <a:ext cx="599590" cy="553468"/>
          </a:xfrm>
          <a:prstGeom prst="rect">
            <a:avLst/>
          </a:prstGeom>
        </p:spPr>
      </p:pic>
      <p:sp>
        <p:nvSpPr>
          <p:cNvPr id="8" name="Cloud 7">
            <a:extLst>
              <a:ext uri="{FF2B5EF4-FFF2-40B4-BE49-F238E27FC236}">
                <a16:creationId xmlns:a16="http://schemas.microsoft.com/office/drawing/2014/main" xmlns="" id="{BDAA2008-CF04-0B4A-82B9-10434706E2CB}"/>
              </a:ext>
            </a:extLst>
          </p:cNvPr>
          <p:cNvSpPr/>
          <p:nvPr/>
        </p:nvSpPr>
        <p:spPr>
          <a:xfrm>
            <a:off x="7360312" y="5174973"/>
            <a:ext cx="1732654" cy="1127655"/>
          </a:xfrm>
          <a:prstGeom prst="cloud">
            <a:avLst/>
          </a:prstGeom>
          <a:solidFill>
            <a:srgbClr val="92D050">
              <a:alpha val="54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B46787A-E13E-634C-A0CF-D9A3FDCD03BD}"/>
              </a:ext>
            </a:extLst>
          </p:cNvPr>
          <p:cNvGrpSpPr/>
          <p:nvPr/>
        </p:nvGrpSpPr>
        <p:grpSpPr>
          <a:xfrm>
            <a:off x="7182764" y="5373105"/>
            <a:ext cx="453615" cy="456091"/>
            <a:chOff x="2844070" y="1422830"/>
            <a:chExt cx="1504046" cy="141667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2CB943E5-15B2-0141-8B74-66E00E1BE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F752C966-B259-5644-AB89-EF0BC599CD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1A4BE725-C310-544D-AEC8-9EFD9107D3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9EC03886-3CDA-FC42-97B9-86A824D48D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908" y="5502698"/>
            <a:ext cx="442777" cy="44277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2D202D5A-D2A4-834E-A91E-6EBE4CA151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289" y="4592260"/>
            <a:ext cx="442777" cy="4427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842C92C-8FD8-8C49-AC27-CF44FCEADA39}"/>
              </a:ext>
            </a:extLst>
          </p:cNvPr>
          <p:cNvSpPr txBox="1"/>
          <p:nvPr/>
        </p:nvSpPr>
        <p:spPr>
          <a:xfrm>
            <a:off x="8529445" y="4270347"/>
            <a:ext cx="603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IP</a:t>
            </a:r>
            <a:r>
              <a:rPr lang="en-US" sz="1600" b="1" baseline="-25000" dirty="0"/>
              <a:t>CELL</a:t>
            </a:r>
            <a:endParaRPr lang="en-US" sz="16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84BB7887-5037-0D41-B05E-E35B282C6570}"/>
              </a:ext>
            </a:extLst>
          </p:cNvPr>
          <p:cNvSpPr txBox="1"/>
          <p:nvPr/>
        </p:nvSpPr>
        <p:spPr>
          <a:xfrm>
            <a:off x="7834955" y="5865427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/>
              <a:t>IP</a:t>
            </a:r>
            <a:r>
              <a:rPr lang="en-US" sz="1600" b="1" baseline="-25000" dirty="0" err="1"/>
              <a:t>WiFi</a:t>
            </a:r>
            <a:endParaRPr lang="en-US" sz="1600" b="1" dirty="0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xmlns="" id="{E094E9F8-A662-A84D-9730-9B7485E969F2}"/>
              </a:ext>
            </a:extLst>
          </p:cNvPr>
          <p:cNvSpPr/>
          <p:nvPr/>
        </p:nvSpPr>
        <p:spPr>
          <a:xfrm>
            <a:off x="7008618" y="5538538"/>
            <a:ext cx="954593" cy="356231"/>
          </a:xfrm>
          <a:custGeom>
            <a:avLst/>
            <a:gdLst>
              <a:gd name="connsiteX0" fmla="*/ 0 w 954593"/>
              <a:gd name="connsiteY0" fmla="*/ 0 h 356231"/>
              <a:gd name="connsiteX1" fmla="*/ 401934 w 954593"/>
              <a:gd name="connsiteY1" fmla="*/ 341644 h 356231"/>
              <a:gd name="connsiteX2" fmla="*/ 954593 w 954593"/>
              <a:gd name="connsiteY2" fmla="*/ 261257 h 356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4593" h="356231">
                <a:moveTo>
                  <a:pt x="0" y="0"/>
                </a:moveTo>
                <a:cubicBezTo>
                  <a:pt x="121417" y="149050"/>
                  <a:pt x="242835" y="298101"/>
                  <a:pt x="401934" y="341644"/>
                </a:cubicBezTo>
                <a:cubicBezTo>
                  <a:pt x="561033" y="385187"/>
                  <a:pt x="757813" y="323222"/>
                  <a:pt x="954593" y="261257"/>
                </a:cubicBezTo>
              </a:path>
            </a:pathLst>
          </a:custGeom>
          <a:noFill/>
          <a:ln w="47625">
            <a:solidFill>
              <a:srgbClr val="00B05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xmlns="" id="{CDF88E0F-A32C-1942-AC54-F6584F9325F4}"/>
              </a:ext>
            </a:extLst>
          </p:cNvPr>
          <p:cNvSpPr/>
          <p:nvPr/>
        </p:nvSpPr>
        <p:spPr>
          <a:xfrm>
            <a:off x="7008618" y="4985878"/>
            <a:ext cx="1617785" cy="837917"/>
          </a:xfrm>
          <a:custGeom>
            <a:avLst/>
            <a:gdLst>
              <a:gd name="connsiteX0" fmla="*/ 0 w 1617785"/>
              <a:gd name="connsiteY0" fmla="*/ 612949 h 837917"/>
              <a:gd name="connsiteX1" fmla="*/ 703385 w 1617785"/>
              <a:gd name="connsiteY1" fmla="*/ 803868 h 837917"/>
              <a:gd name="connsiteX2" fmla="*/ 1617785 w 1617785"/>
              <a:gd name="connsiteY2" fmla="*/ 0 h 837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17785" h="837917">
                <a:moveTo>
                  <a:pt x="0" y="612949"/>
                </a:moveTo>
                <a:cubicBezTo>
                  <a:pt x="216877" y="759487"/>
                  <a:pt x="433754" y="906026"/>
                  <a:pt x="703385" y="803868"/>
                </a:cubicBezTo>
                <a:cubicBezTo>
                  <a:pt x="973016" y="701710"/>
                  <a:pt x="1295400" y="350855"/>
                  <a:pt x="1617785" y="0"/>
                </a:cubicBezTo>
              </a:path>
            </a:pathLst>
          </a:custGeom>
          <a:noFill/>
          <a:ln w="47625">
            <a:solidFill>
              <a:srgbClr val="00B050"/>
            </a:solidFill>
            <a:prstDash val="sysDot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744460EE-CFC8-CF4E-B798-23672B0FDD75}"/>
              </a:ext>
            </a:extLst>
          </p:cNvPr>
          <p:cNvSpPr txBox="1"/>
          <p:nvPr/>
        </p:nvSpPr>
        <p:spPr>
          <a:xfrm>
            <a:off x="7636378" y="6280014"/>
            <a:ext cx="1320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Campus network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B7F6FE88-EE51-2F4A-9546-C09888C11E11}"/>
              </a:ext>
            </a:extLst>
          </p:cNvPr>
          <p:cNvSpPr txBox="1"/>
          <p:nvPr/>
        </p:nvSpPr>
        <p:spPr>
          <a:xfrm>
            <a:off x="7408496" y="4393925"/>
            <a:ext cx="1320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AT&amp;T</a:t>
            </a:r>
          </a:p>
        </p:txBody>
      </p:sp>
    </p:spTree>
    <p:extLst>
      <p:ext uri="{BB962C8B-B14F-4D97-AF65-F5344CB8AC3E}">
        <p14:creationId xmlns:p14="http://schemas.microsoft.com/office/powerpoint/2010/main" val="6022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CDN Server Selection for MPTCP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372535"/>
          </a:xfrm>
        </p:spPr>
        <p:txBody>
          <a:bodyPr>
            <a:normAutofit/>
          </a:bodyPr>
          <a:lstStyle/>
          <a:p>
            <a:r>
              <a:rPr lang="en-US" dirty="0" smtClean="0"/>
              <a:t>Highest “utility” to serve all paths</a:t>
            </a:r>
          </a:p>
          <a:p>
            <a:pPr lvl="1"/>
            <a:r>
              <a:rPr lang="en-US" dirty="0" smtClean="0"/>
              <a:t>Consider each path’s characteristics (e.g., bandwidth, delay)</a:t>
            </a:r>
          </a:p>
          <a:p>
            <a:pPr lvl="1"/>
            <a:r>
              <a:rPr lang="en-US" dirty="0" smtClean="0"/>
              <a:t>May still under-utilize the overall system capacity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9270" y="28757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4887398"/>
            <a:ext cx="10515600" cy="1680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Multi-homing</a:t>
            </a:r>
          </a:p>
          <a:p>
            <a:pPr lvl="1"/>
            <a:r>
              <a:rPr lang="en-US" dirty="0" smtClean="0"/>
              <a:t>Simultaneously using multiple CDN servers</a:t>
            </a:r>
          </a:p>
          <a:p>
            <a:pPr lvl="1"/>
            <a:r>
              <a:rPr lang="en-US" dirty="0" smtClean="0"/>
              <a:t>On each path, the client contacts the closest server</a:t>
            </a:r>
          </a:p>
          <a:p>
            <a:pPr lvl="1"/>
            <a:r>
              <a:rPr lang="en-US" dirty="0" smtClean="0"/>
              <a:t>However, MPTCP doesn’t support multi-homing</a:t>
            </a:r>
            <a:endParaRPr lang="en-US" dirty="0"/>
          </a:p>
        </p:txBody>
      </p:sp>
      <p:sp>
        <p:nvSpPr>
          <p:cNvPr id="8" name="Cloud 7"/>
          <p:cNvSpPr/>
          <p:nvPr/>
        </p:nvSpPr>
        <p:spPr>
          <a:xfrm>
            <a:off x="5991525" y="3329538"/>
            <a:ext cx="1268419" cy="743816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8" r="54405"/>
          <a:stretch/>
        </p:blipFill>
        <p:spPr>
          <a:xfrm>
            <a:off x="5277009" y="3883539"/>
            <a:ext cx="368647" cy="7363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441" y="3356479"/>
            <a:ext cx="599590" cy="553468"/>
          </a:xfrm>
          <a:prstGeom prst="rect">
            <a:avLst/>
          </a:prstGeom>
        </p:spPr>
      </p:pic>
      <p:sp>
        <p:nvSpPr>
          <p:cNvPr id="11" name="Cloud 10"/>
          <p:cNvSpPr/>
          <p:nvPr/>
        </p:nvSpPr>
        <p:spPr>
          <a:xfrm>
            <a:off x="6149732" y="4548839"/>
            <a:ext cx="1268419" cy="743816"/>
          </a:xfrm>
          <a:prstGeom prst="cloud">
            <a:avLst/>
          </a:prstGeom>
          <a:solidFill>
            <a:srgbClr val="92D050">
              <a:alpha val="82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loud 11"/>
          <p:cNvSpPr/>
          <p:nvPr/>
        </p:nvSpPr>
        <p:spPr>
          <a:xfrm>
            <a:off x="7101655" y="3011265"/>
            <a:ext cx="3098405" cy="1964724"/>
          </a:xfrm>
          <a:prstGeom prst="cloud">
            <a:avLst/>
          </a:prstGeom>
          <a:solidFill>
            <a:srgbClr val="AAAAAA"/>
          </a:solidFill>
          <a:ln w="127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Internet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699950" y="4731458"/>
            <a:ext cx="453615" cy="456091"/>
            <a:chOff x="2844070" y="1422830"/>
            <a:chExt cx="1504046" cy="1416676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291" y="4421877"/>
            <a:ext cx="442777" cy="442777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5602435" y="4320243"/>
            <a:ext cx="1881963" cy="540834"/>
          </a:xfrm>
          <a:custGeom>
            <a:avLst/>
            <a:gdLst>
              <a:gd name="connsiteX0" fmla="*/ 0 w 1881963"/>
              <a:gd name="connsiteY0" fmla="*/ 0 h 540834"/>
              <a:gd name="connsiteX1" fmla="*/ 489098 w 1881963"/>
              <a:gd name="connsiteY1" fmla="*/ 531628 h 540834"/>
              <a:gd name="connsiteX2" fmla="*/ 1881963 w 1881963"/>
              <a:gd name="connsiteY2" fmla="*/ 350875 h 540834"/>
              <a:gd name="connsiteX3" fmla="*/ 1881963 w 1881963"/>
              <a:gd name="connsiteY3" fmla="*/ 350875 h 54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1963" h="540834">
                <a:moveTo>
                  <a:pt x="0" y="0"/>
                </a:moveTo>
                <a:cubicBezTo>
                  <a:pt x="87719" y="236574"/>
                  <a:pt x="175438" y="473149"/>
                  <a:pt x="489098" y="531628"/>
                </a:cubicBezTo>
                <a:cubicBezTo>
                  <a:pt x="802759" y="590107"/>
                  <a:pt x="1881963" y="350875"/>
                  <a:pt x="1881963" y="350875"/>
                </a:cubicBezTo>
                <a:lnTo>
                  <a:pt x="1881963" y="350875"/>
                </a:lnTo>
              </a:path>
            </a:pathLst>
          </a:custGeom>
          <a:noFill/>
          <a:ln w="47625">
            <a:solidFill>
              <a:srgbClr val="00B050"/>
            </a:solidFill>
            <a:headEnd type="none"/>
            <a:tailEnd type="stealt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./</a:t>
            </a:r>
          </a:p>
        </p:txBody>
      </p:sp>
      <p:sp>
        <p:nvSpPr>
          <p:cNvPr id="19" name="Freeform 18"/>
          <p:cNvSpPr/>
          <p:nvPr/>
        </p:nvSpPr>
        <p:spPr>
          <a:xfrm>
            <a:off x="5613067" y="3610501"/>
            <a:ext cx="1839433" cy="954293"/>
          </a:xfrm>
          <a:custGeom>
            <a:avLst/>
            <a:gdLst>
              <a:gd name="connsiteX0" fmla="*/ 0 w 1839433"/>
              <a:gd name="connsiteY0" fmla="*/ 820683 h 1075864"/>
              <a:gd name="connsiteX1" fmla="*/ 404038 w 1839433"/>
              <a:gd name="connsiteY1" fmla="*/ 203994 h 1075864"/>
              <a:gd name="connsiteX2" fmla="*/ 967563 w 1839433"/>
              <a:gd name="connsiteY2" fmla="*/ 12608 h 1075864"/>
              <a:gd name="connsiteX3" fmla="*/ 1382233 w 1839433"/>
              <a:gd name="connsiteY3" fmla="*/ 44506 h 1075864"/>
              <a:gd name="connsiteX4" fmla="*/ 1594884 w 1839433"/>
              <a:gd name="connsiteY4" fmla="*/ 257157 h 1075864"/>
              <a:gd name="connsiteX5" fmla="*/ 1733107 w 1839433"/>
              <a:gd name="connsiteY5" fmla="*/ 618664 h 1075864"/>
              <a:gd name="connsiteX6" fmla="*/ 1839433 w 1839433"/>
              <a:gd name="connsiteY6" fmla="*/ 1075864 h 107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433" h="1075864">
                <a:moveTo>
                  <a:pt x="0" y="820683"/>
                </a:moveTo>
                <a:cubicBezTo>
                  <a:pt x="121388" y="579678"/>
                  <a:pt x="242777" y="338673"/>
                  <a:pt x="404038" y="203994"/>
                </a:cubicBezTo>
                <a:cubicBezTo>
                  <a:pt x="565299" y="69315"/>
                  <a:pt x="804531" y="39189"/>
                  <a:pt x="967563" y="12608"/>
                </a:cubicBezTo>
                <a:cubicBezTo>
                  <a:pt x="1130596" y="-13973"/>
                  <a:pt x="1277680" y="3748"/>
                  <a:pt x="1382233" y="44506"/>
                </a:cubicBezTo>
                <a:cubicBezTo>
                  <a:pt x="1486787" y="85264"/>
                  <a:pt x="1536405" y="161464"/>
                  <a:pt x="1594884" y="257157"/>
                </a:cubicBezTo>
                <a:cubicBezTo>
                  <a:pt x="1653363" y="352850"/>
                  <a:pt x="1692349" y="482213"/>
                  <a:pt x="1733107" y="618664"/>
                </a:cubicBezTo>
                <a:cubicBezTo>
                  <a:pt x="1773865" y="755115"/>
                  <a:pt x="1839433" y="1075864"/>
                  <a:pt x="1839433" y="1075864"/>
                </a:cubicBezTo>
              </a:path>
            </a:pathLst>
          </a:custGeom>
          <a:noFill/>
          <a:ln w="47625">
            <a:solidFill>
              <a:schemeClr val="accent1"/>
            </a:solidFill>
            <a:tailEnd type="stealth"/>
          </a:ln>
          <a:effectLst>
            <a:outerShdw blurRad="40000" dist="23000" dir="5400000" rotWithShape="0">
              <a:srgbClr val="0070C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724" y="3510913"/>
            <a:ext cx="442777" cy="442777"/>
          </a:xfrm>
          <a:prstGeom prst="rect">
            <a:avLst/>
          </a:prstGeom>
        </p:spPr>
      </p:pic>
      <p:sp>
        <p:nvSpPr>
          <p:cNvPr id="21" name="Freeform 20"/>
          <p:cNvSpPr/>
          <p:nvPr/>
        </p:nvSpPr>
        <p:spPr>
          <a:xfrm rot="20655042">
            <a:off x="5552945" y="3399484"/>
            <a:ext cx="1809996" cy="733547"/>
          </a:xfrm>
          <a:custGeom>
            <a:avLst/>
            <a:gdLst>
              <a:gd name="connsiteX0" fmla="*/ 0 w 1839433"/>
              <a:gd name="connsiteY0" fmla="*/ 820683 h 1075864"/>
              <a:gd name="connsiteX1" fmla="*/ 404038 w 1839433"/>
              <a:gd name="connsiteY1" fmla="*/ 203994 h 1075864"/>
              <a:gd name="connsiteX2" fmla="*/ 967563 w 1839433"/>
              <a:gd name="connsiteY2" fmla="*/ 12608 h 1075864"/>
              <a:gd name="connsiteX3" fmla="*/ 1382233 w 1839433"/>
              <a:gd name="connsiteY3" fmla="*/ 44506 h 1075864"/>
              <a:gd name="connsiteX4" fmla="*/ 1594884 w 1839433"/>
              <a:gd name="connsiteY4" fmla="*/ 257157 h 1075864"/>
              <a:gd name="connsiteX5" fmla="*/ 1733107 w 1839433"/>
              <a:gd name="connsiteY5" fmla="*/ 618664 h 1075864"/>
              <a:gd name="connsiteX6" fmla="*/ 1839433 w 1839433"/>
              <a:gd name="connsiteY6" fmla="*/ 1075864 h 107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433" h="1075864">
                <a:moveTo>
                  <a:pt x="0" y="820683"/>
                </a:moveTo>
                <a:cubicBezTo>
                  <a:pt x="121388" y="579678"/>
                  <a:pt x="242777" y="338673"/>
                  <a:pt x="404038" y="203994"/>
                </a:cubicBezTo>
                <a:cubicBezTo>
                  <a:pt x="565299" y="69315"/>
                  <a:pt x="804531" y="39189"/>
                  <a:pt x="967563" y="12608"/>
                </a:cubicBezTo>
                <a:cubicBezTo>
                  <a:pt x="1130596" y="-13973"/>
                  <a:pt x="1277680" y="3748"/>
                  <a:pt x="1382233" y="44506"/>
                </a:cubicBezTo>
                <a:cubicBezTo>
                  <a:pt x="1486787" y="85264"/>
                  <a:pt x="1536405" y="161464"/>
                  <a:pt x="1594884" y="257157"/>
                </a:cubicBezTo>
                <a:cubicBezTo>
                  <a:pt x="1653363" y="352850"/>
                  <a:pt x="1692349" y="482213"/>
                  <a:pt x="1733107" y="618664"/>
                </a:cubicBezTo>
                <a:cubicBezTo>
                  <a:pt x="1773865" y="755115"/>
                  <a:pt x="1839433" y="1075864"/>
                  <a:pt x="1839433" y="1075864"/>
                </a:cubicBezTo>
              </a:path>
            </a:pathLst>
          </a:custGeom>
          <a:noFill/>
          <a:ln w="47625">
            <a:solidFill>
              <a:schemeClr val="accent1"/>
            </a:solidFill>
            <a:prstDash val="sysDash"/>
            <a:tailEnd type="stealth"/>
          </a:ln>
          <a:effectLst>
            <a:outerShdw blurRad="40000" dist="23000" dir="5400000" rotWithShape="0">
              <a:srgbClr val="0070C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 rot="20130248">
            <a:off x="5714988" y="3987320"/>
            <a:ext cx="1821410" cy="528812"/>
          </a:xfrm>
          <a:custGeom>
            <a:avLst/>
            <a:gdLst>
              <a:gd name="connsiteX0" fmla="*/ 0 w 1881963"/>
              <a:gd name="connsiteY0" fmla="*/ 0 h 540834"/>
              <a:gd name="connsiteX1" fmla="*/ 489098 w 1881963"/>
              <a:gd name="connsiteY1" fmla="*/ 531628 h 540834"/>
              <a:gd name="connsiteX2" fmla="*/ 1881963 w 1881963"/>
              <a:gd name="connsiteY2" fmla="*/ 350875 h 540834"/>
              <a:gd name="connsiteX3" fmla="*/ 1881963 w 1881963"/>
              <a:gd name="connsiteY3" fmla="*/ 350875 h 54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1963" h="540834">
                <a:moveTo>
                  <a:pt x="0" y="0"/>
                </a:moveTo>
                <a:cubicBezTo>
                  <a:pt x="87719" y="236574"/>
                  <a:pt x="175438" y="473149"/>
                  <a:pt x="489098" y="531628"/>
                </a:cubicBezTo>
                <a:cubicBezTo>
                  <a:pt x="802759" y="590107"/>
                  <a:pt x="1881963" y="350875"/>
                  <a:pt x="1881963" y="350875"/>
                </a:cubicBezTo>
                <a:lnTo>
                  <a:pt x="1881963" y="350875"/>
                </a:lnTo>
              </a:path>
            </a:pathLst>
          </a:custGeom>
          <a:noFill/>
          <a:ln w="47625">
            <a:solidFill>
              <a:srgbClr val="00B050"/>
            </a:solidFill>
            <a:prstDash val="sysDash"/>
            <a:headEnd type="none"/>
            <a:tailEnd type="stealt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./</a:t>
            </a:r>
          </a:p>
        </p:txBody>
      </p:sp>
    </p:spTree>
    <p:extLst>
      <p:ext uri="{BB962C8B-B14F-4D97-AF65-F5344CB8AC3E}">
        <p14:creationId xmlns:p14="http://schemas.microsoft.com/office/powerpoint/2010/main" val="1163971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 animBg="1"/>
      <p:bldP spid="19" grpId="0" animBg="1"/>
      <p:bldP spid="21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mage result for verizon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1683" y="3477591"/>
            <a:ext cx="914760" cy="60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/>
              <a:t>Transport</a:t>
            </a:r>
            <a:r>
              <a:rPr lang="zh-CN" altLang="en-US" dirty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/>
              <a:t>Mobile</a:t>
            </a:r>
            <a:r>
              <a:rPr lang="zh-CN" altLang="en-US" dirty="0"/>
              <a:t> </a:t>
            </a:r>
            <a:r>
              <a:rPr lang="en-US" altLang="zh-CN" dirty="0" smtClean="0"/>
              <a:t>Computing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73684"/>
          </a:xfrm>
        </p:spPr>
        <p:txBody>
          <a:bodyPr>
            <a:normAutofit/>
          </a:bodyPr>
          <a:lstStyle/>
          <a:p>
            <a:r>
              <a:rPr lang="en-US" dirty="0" smtClean="0"/>
              <a:t>Simultaneously utilizing multiple network interfaces on mobile devices to transfer data</a:t>
            </a:r>
            <a:endParaRPr lang="en-US" dirty="0"/>
          </a:p>
        </p:txBody>
      </p:sp>
      <p:pic>
        <p:nvPicPr>
          <p:cNvPr id="5" name="Picture 5" descr="https://lh3.googleusercontent.com/rUTAbZUSe9SjLDUtsJ_VcMWXcDA3JUhN1T74j6h9BnNU8JwT4V00jbhowtNy1noHBJb9QIBiOfJHjbdYrGlVDpE9rHHnyqPIKgxbJlLIlWInecaXxQW-YLBQZhiFCr-uZnSBD2e3kwTL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327" y="3160566"/>
            <a:ext cx="1002738" cy="100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https://lh4.googleusercontent.com/qvsi84TcarqvqcRvrhZfmA1xuTUWY88yTn3P5cbR5q5T9vnhfgzMsHC66ZwVJTHUNAxR2wLBJwNFGXL0PxNOfRTJojdXARhZEzON3-zLUt4eh7UD4kEDKbTznNDFRWeoV4hYQojklFLsFQ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269" y="3991060"/>
            <a:ext cx="1079174" cy="1079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2</a:t>
            </a:fld>
            <a:endParaRPr lang="en-US"/>
          </a:p>
        </p:txBody>
      </p:sp>
      <p:pic>
        <p:nvPicPr>
          <p:cNvPr id="1028" name="Picture 4" descr="mage result for car ico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4516" y="2741260"/>
            <a:ext cx="1011301" cy="1011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ge result for wifi icon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974" y="3438306"/>
            <a:ext cx="554835" cy="554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ge result for bluetooth icon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5952" y="4025551"/>
            <a:ext cx="735603" cy="548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mage result for att icon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176" y="2940815"/>
            <a:ext cx="555088" cy="55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mage result for ellipsis icon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189" y="3516472"/>
            <a:ext cx="759454" cy="759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mage result for nfc icon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157" y="4118219"/>
            <a:ext cx="497057" cy="574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838200" y="5494836"/>
            <a:ext cx="10515600" cy="6898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Mostly realized at transport or application layer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19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xmlns="" id="{2674FF7E-C7FD-1245-84D7-A3708E513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429" y="4071407"/>
            <a:ext cx="3901087" cy="27090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65FABA-0D80-C347-98F9-E56265604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Impact of Sub-optimal Server Selection on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1B4E8D4-2551-CB49-9AE2-8AC17B2BD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Crowd-sourced measurement of multipath latency</a:t>
            </a:r>
          </a:p>
          <a:p>
            <a:pPr lvl="1"/>
            <a:r>
              <a:rPr lang="en-US" sz="2200" dirty="0"/>
              <a:t>Comparing the RTT to </a:t>
            </a:r>
            <a:br>
              <a:rPr lang="en-US" sz="2200" dirty="0"/>
            </a:br>
            <a:r>
              <a:rPr lang="en-US" sz="2200" b="1" dirty="0" err="1">
                <a:solidFill>
                  <a:srgbClr val="00B050"/>
                </a:solidFill>
              </a:rPr>
              <a:t>IP</a:t>
            </a:r>
            <a:r>
              <a:rPr lang="en-US" sz="2200" b="1" baseline="-25000" dirty="0" err="1">
                <a:solidFill>
                  <a:srgbClr val="00B050"/>
                </a:solidFill>
              </a:rPr>
              <a:t>WiFi</a:t>
            </a:r>
            <a:r>
              <a:rPr lang="en-US" sz="2200" dirty="0"/>
              <a:t> and </a:t>
            </a:r>
            <a:r>
              <a:rPr lang="en-US" sz="2200" b="1" dirty="0">
                <a:solidFill>
                  <a:srgbClr val="0070C0"/>
                </a:solidFill>
              </a:rPr>
              <a:t>IP</a:t>
            </a:r>
            <a:r>
              <a:rPr lang="en-US" sz="2200" b="1" baseline="-25000" dirty="0">
                <a:solidFill>
                  <a:srgbClr val="0070C0"/>
                </a:solidFill>
              </a:rPr>
              <a:t>CELL</a:t>
            </a:r>
            <a:r>
              <a:rPr lang="en-US" sz="2200" baseline="-25000" dirty="0"/>
              <a:t> </a:t>
            </a:r>
            <a:r>
              <a:rPr lang="en-US" sz="2200" dirty="0"/>
              <a:t>over </a:t>
            </a:r>
            <a:r>
              <a:rPr lang="en-US" sz="2200" dirty="0" err="1"/>
              <a:t>WiFi</a:t>
            </a:r>
            <a:r>
              <a:rPr lang="en-US" sz="2200" dirty="0"/>
              <a:t>.</a:t>
            </a:r>
          </a:p>
          <a:p>
            <a:pPr lvl="1"/>
            <a:r>
              <a:rPr lang="en-US" sz="2200" dirty="0"/>
              <a:t>123K samples, </a:t>
            </a:r>
            <a:br>
              <a:rPr lang="en-US" sz="2200" dirty="0"/>
            </a:br>
            <a:r>
              <a:rPr lang="en-US" sz="2200" dirty="0"/>
              <a:t>collected during 5 months</a:t>
            </a:r>
            <a:br>
              <a:rPr lang="en-US" sz="2200" dirty="0"/>
            </a:br>
            <a:r>
              <a:rPr lang="en-US" sz="2200" dirty="0"/>
              <a:t>from 138 devices,</a:t>
            </a:r>
            <a:br>
              <a:rPr lang="en-US" sz="2200" dirty="0"/>
            </a:br>
            <a:r>
              <a:rPr lang="en-US" sz="2200" dirty="0"/>
              <a:t>covering 71 carriers.</a:t>
            </a:r>
          </a:p>
          <a:p>
            <a:pPr marL="457189" lvl="1" indent="0">
              <a:buNone/>
            </a:pPr>
            <a:endParaRPr lang="en-US" sz="2000" dirty="0"/>
          </a:p>
          <a:p>
            <a:pPr marL="457189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F466DC3-2E70-4548-A3F8-77B626D6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xmlns="" id="{E2EEC172-414C-1C47-A4D1-9F5E10322B39}"/>
              </a:ext>
            </a:extLst>
          </p:cNvPr>
          <p:cNvSpPr/>
          <p:nvPr/>
        </p:nvSpPr>
        <p:spPr>
          <a:xfrm>
            <a:off x="8644940" y="2424904"/>
            <a:ext cx="1598080" cy="1087404"/>
          </a:xfrm>
          <a:prstGeom prst="cloud">
            <a:avLst/>
          </a:prstGeom>
          <a:solidFill>
            <a:srgbClr val="AAAAAA"/>
          </a:solidFill>
          <a:ln w="127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Internet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xmlns="" id="{41AB290E-083A-7C43-9D9F-212F5F3D9E03}"/>
              </a:ext>
            </a:extLst>
          </p:cNvPr>
          <p:cNvSpPr/>
          <p:nvPr/>
        </p:nvSpPr>
        <p:spPr>
          <a:xfrm>
            <a:off x="7083942" y="2222794"/>
            <a:ext cx="1788881" cy="972613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54D672E-B594-B449-853B-3A878238BE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8" r="54405"/>
          <a:stretch/>
        </p:blipFill>
        <p:spPr>
          <a:xfrm>
            <a:off x="6575988" y="2939703"/>
            <a:ext cx="368647" cy="736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76BBFC8-708E-454B-A943-BE732FA8BA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543" y="2470570"/>
            <a:ext cx="599590" cy="553468"/>
          </a:xfrm>
          <a:prstGeom prst="rect">
            <a:avLst/>
          </a:prstGeom>
        </p:spPr>
      </p:pic>
      <p:sp>
        <p:nvSpPr>
          <p:cNvPr id="9" name="Cloud 8">
            <a:extLst>
              <a:ext uri="{FF2B5EF4-FFF2-40B4-BE49-F238E27FC236}">
                <a16:creationId xmlns:a16="http://schemas.microsoft.com/office/drawing/2014/main" xmlns="" id="{0105B10D-445B-564A-A33C-FE55D4353F0E}"/>
              </a:ext>
            </a:extLst>
          </p:cNvPr>
          <p:cNvSpPr/>
          <p:nvPr/>
        </p:nvSpPr>
        <p:spPr>
          <a:xfrm>
            <a:off x="7276566" y="3100184"/>
            <a:ext cx="1732654" cy="1127655"/>
          </a:xfrm>
          <a:prstGeom prst="cloud">
            <a:avLst/>
          </a:prstGeom>
          <a:solidFill>
            <a:srgbClr val="92D050">
              <a:alpha val="54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52C3098-0858-2B43-B24C-C18EEC58BD51}"/>
              </a:ext>
            </a:extLst>
          </p:cNvPr>
          <p:cNvGrpSpPr/>
          <p:nvPr/>
        </p:nvGrpSpPr>
        <p:grpSpPr>
          <a:xfrm>
            <a:off x="7099018" y="3177737"/>
            <a:ext cx="453615" cy="456091"/>
            <a:chOff x="2844070" y="1422830"/>
            <a:chExt cx="1504046" cy="141667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1126F7F1-484C-C247-B0DB-38A20EF6C9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A65C8A6A-1684-A841-8928-9EA9F1871D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2E269BB7-CF57-1D40-AD66-60214FA597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A749E844-743B-2447-B7C1-87C36F9009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452" y="3108658"/>
            <a:ext cx="442777" cy="4427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CD92634A-3C4E-DD4F-8561-BC71AFB903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543" y="2517471"/>
            <a:ext cx="442777" cy="442777"/>
          </a:xfrm>
          <a:prstGeom prst="rect">
            <a:avLst/>
          </a:prstGeom>
        </p:spPr>
      </p:pic>
      <p:sp>
        <p:nvSpPr>
          <p:cNvPr id="27" name="Freeform 26">
            <a:extLst>
              <a:ext uri="{FF2B5EF4-FFF2-40B4-BE49-F238E27FC236}">
                <a16:creationId xmlns:a16="http://schemas.microsoft.com/office/drawing/2014/main" xmlns="" id="{6256AE6B-165D-FA4D-A43E-2F3D2C4DB181}"/>
              </a:ext>
            </a:extLst>
          </p:cNvPr>
          <p:cNvSpPr/>
          <p:nvPr/>
        </p:nvSpPr>
        <p:spPr>
          <a:xfrm>
            <a:off x="6930015" y="3408284"/>
            <a:ext cx="1698171" cy="295275"/>
          </a:xfrm>
          <a:custGeom>
            <a:avLst/>
            <a:gdLst>
              <a:gd name="connsiteX0" fmla="*/ 0 w 1698171"/>
              <a:gd name="connsiteY0" fmla="*/ 140677 h 295275"/>
              <a:gd name="connsiteX1" fmla="*/ 864158 w 1698171"/>
              <a:gd name="connsiteY1" fmla="*/ 291402 h 295275"/>
              <a:gd name="connsiteX2" fmla="*/ 1698171 w 1698171"/>
              <a:gd name="connsiteY2" fmla="*/ 0 h 295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98171" h="295275">
                <a:moveTo>
                  <a:pt x="0" y="140677"/>
                </a:moveTo>
                <a:cubicBezTo>
                  <a:pt x="290565" y="227762"/>
                  <a:pt x="581130" y="314848"/>
                  <a:pt x="864158" y="291402"/>
                </a:cubicBezTo>
                <a:cubicBezTo>
                  <a:pt x="1147186" y="267956"/>
                  <a:pt x="1422678" y="133978"/>
                  <a:pt x="1698171" y="0"/>
                </a:cubicBezTo>
              </a:path>
            </a:pathLst>
          </a:custGeom>
          <a:noFill/>
          <a:ln w="47625">
            <a:solidFill>
              <a:srgbClr val="00B05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xmlns="" id="{50E37529-18A9-8245-9EC0-D404B027B8BF}"/>
              </a:ext>
            </a:extLst>
          </p:cNvPr>
          <p:cNvSpPr/>
          <p:nvPr/>
        </p:nvSpPr>
        <p:spPr>
          <a:xfrm>
            <a:off x="6940063" y="2915914"/>
            <a:ext cx="1577591" cy="729658"/>
          </a:xfrm>
          <a:custGeom>
            <a:avLst/>
            <a:gdLst>
              <a:gd name="connsiteX0" fmla="*/ 0 w 1577591"/>
              <a:gd name="connsiteY0" fmla="*/ 612949 h 729658"/>
              <a:gd name="connsiteX1" fmla="*/ 763675 w 1577591"/>
              <a:gd name="connsiteY1" fmla="*/ 683287 h 729658"/>
              <a:gd name="connsiteX2" fmla="*/ 1577591 w 1577591"/>
              <a:gd name="connsiteY2" fmla="*/ 0 h 7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7591" h="729658">
                <a:moveTo>
                  <a:pt x="0" y="612949"/>
                </a:moveTo>
                <a:cubicBezTo>
                  <a:pt x="250371" y="699197"/>
                  <a:pt x="500743" y="785445"/>
                  <a:pt x="763675" y="683287"/>
                </a:cubicBezTo>
                <a:cubicBezTo>
                  <a:pt x="1026607" y="581129"/>
                  <a:pt x="1302099" y="290564"/>
                  <a:pt x="1577591" y="0"/>
                </a:cubicBezTo>
              </a:path>
            </a:pathLst>
          </a:custGeom>
          <a:noFill/>
          <a:ln w="47625">
            <a:solidFill>
              <a:srgbClr val="0070C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ADF62A5-CF67-7444-A4BF-1E7FFB2F4309}"/>
              </a:ext>
            </a:extLst>
          </p:cNvPr>
          <p:cNvSpPr txBox="1"/>
          <p:nvPr/>
        </p:nvSpPr>
        <p:spPr>
          <a:xfrm>
            <a:off x="8357056" y="2123794"/>
            <a:ext cx="1031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IP</a:t>
            </a:r>
            <a:r>
              <a:rPr lang="en-US" sz="2000" b="1" baseline="-25000" dirty="0">
                <a:solidFill>
                  <a:srgbClr val="0070C0"/>
                </a:solidFill>
              </a:rPr>
              <a:t>CELL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86D3DB3D-2433-6C43-BB28-B0D504873C2F}"/>
              </a:ext>
            </a:extLst>
          </p:cNvPr>
          <p:cNvSpPr txBox="1"/>
          <p:nvPr/>
        </p:nvSpPr>
        <p:spPr>
          <a:xfrm>
            <a:off x="8578447" y="3475490"/>
            <a:ext cx="1031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B050"/>
                </a:solidFill>
              </a:rPr>
              <a:t>IP</a:t>
            </a:r>
            <a:r>
              <a:rPr lang="en-US" sz="2000" b="1" baseline="-25000" dirty="0" err="1">
                <a:solidFill>
                  <a:srgbClr val="00B050"/>
                </a:solidFill>
              </a:rPr>
              <a:t>WiFi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xmlns="" id="{9BCF8534-772D-D841-A8B9-62EBBE1834A7}"/>
              </a:ext>
            </a:extLst>
          </p:cNvPr>
          <p:cNvSpPr/>
          <p:nvPr/>
        </p:nvSpPr>
        <p:spPr>
          <a:xfrm>
            <a:off x="2992906" y="4393224"/>
            <a:ext cx="2375430" cy="1449976"/>
          </a:xfrm>
          <a:prstGeom prst="wedgeRoundRectCallout">
            <a:avLst>
              <a:gd name="adj1" fmla="val 105989"/>
              <a:gd name="adj2" fmla="val -678"/>
              <a:gd name="adj3" fmla="val 16667"/>
            </a:avLst>
          </a:prstGeom>
          <a:noFill/>
          <a:ln w="22225"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Median increase in the </a:t>
            </a:r>
            <a:r>
              <a:rPr lang="en-US" b="1" dirty="0" err="1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WiFi</a:t>
            </a:r>
            <a:r>
              <a:rPr lang="en-US" b="1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 latency is 10% to 40%.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73D1219-2055-DF4C-9CAD-C06EF2F391B1}"/>
              </a:ext>
            </a:extLst>
          </p:cNvPr>
          <p:cNvSpPr txBox="1"/>
          <p:nvPr/>
        </p:nvSpPr>
        <p:spPr>
          <a:xfrm>
            <a:off x="1785256" y="6048103"/>
            <a:ext cx="4790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 Neue" charset="0"/>
                <a:ea typeface="Helvetica Neue" charset="0"/>
                <a:cs typeface="Helvetica Neue" charset="0"/>
              </a:rPr>
              <a:t>Over cellular, median increase is between 5% to 20%.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62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Limitations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Existing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altLang="zh-CN" sz="2800" dirty="0" smtClean="0"/>
              <a:t>Multipath TCP (MPTCP)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has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deployment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concerns</a:t>
            </a:r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Only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one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Alexa</a:t>
            </a:r>
            <a:r>
              <a:rPr lang="zh-CN" altLang="en-US" sz="2400" dirty="0"/>
              <a:t> </a:t>
            </a:r>
            <a:r>
              <a:rPr lang="en-US" altLang="zh-CN" sz="2400" dirty="0"/>
              <a:t>top</a:t>
            </a:r>
            <a:r>
              <a:rPr lang="zh-CN" altLang="en-US" sz="2400" dirty="0"/>
              <a:t> </a:t>
            </a:r>
            <a:r>
              <a:rPr lang="en-US" altLang="zh-CN" sz="2400" dirty="0"/>
              <a:t>500</a:t>
            </a:r>
            <a:r>
              <a:rPr lang="zh-CN" altLang="en-US" sz="2400" dirty="0"/>
              <a:t> </a:t>
            </a:r>
            <a:r>
              <a:rPr lang="en-US" altLang="zh-CN" sz="2400" dirty="0"/>
              <a:t>websites</a:t>
            </a:r>
            <a:r>
              <a:rPr lang="zh-CN" altLang="en-US" sz="2400" dirty="0"/>
              <a:t> </a:t>
            </a:r>
            <a:r>
              <a:rPr lang="en-US" altLang="zh-CN" sz="2400" dirty="0"/>
              <a:t>supports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MPTCP</a:t>
            </a:r>
          </a:p>
          <a:p>
            <a:pPr lvl="1"/>
            <a:r>
              <a:rPr lang="en-US" altLang="zh-CN" dirty="0" smtClean="0"/>
              <a:t>Requires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OS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kernel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client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/>
              <a:t>and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server</a:t>
            </a:r>
          </a:p>
          <a:p>
            <a:pPr lvl="1"/>
            <a:r>
              <a:rPr lang="en-US" altLang="zh-CN" dirty="0" smtClean="0"/>
              <a:t>Many</a:t>
            </a:r>
            <a:r>
              <a:rPr lang="zh-CN" altLang="en-US" dirty="0" smtClean="0"/>
              <a:t> </a:t>
            </a:r>
            <a:r>
              <a:rPr lang="en-US" altLang="zh-CN" dirty="0" err="1" smtClean="0">
                <a:solidFill>
                  <a:schemeClr val="accent1"/>
                </a:solidFill>
              </a:rPr>
              <a:t>middleboxes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strip</a:t>
            </a:r>
            <a:r>
              <a:rPr lang="zh-CN" altLang="en-US" dirty="0" smtClean="0"/>
              <a:t> </a:t>
            </a:r>
            <a:r>
              <a:rPr lang="en-US" altLang="zh-CN" dirty="0" smtClean="0"/>
              <a:t>MPTCP</a:t>
            </a:r>
            <a:r>
              <a:rPr lang="zh-CN" altLang="en-US" dirty="0" smtClean="0"/>
              <a:t> </a:t>
            </a:r>
            <a:r>
              <a:rPr lang="en-US" altLang="zh-CN" dirty="0" smtClean="0"/>
              <a:t>options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TCP</a:t>
            </a:r>
            <a:r>
              <a:rPr lang="zh-CN" altLang="en-US" dirty="0" smtClean="0"/>
              <a:t> </a:t>
            </a:r>
            <a:r>
              <a:rPr lang="en-US" altLang="zh-CN" dirty="0" smtClean="0"/>
              <a:t>packets</a:t>
            </a:r>
          </a:p>
          <a:p>
            <a:pPr lvl="1"/>
            <a:r>
              <a:rPr lang="en-US" altLang="zh-CN" dirty="0" smtClean="0"/>
              <a:t>Suboptimal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CDN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selection</a:t>
            </a:r>
          </a:p>
          <a:p>
            <a:pPr lvl="2"/>
            <a:r>
              <a:rPr lang="en-US" altLang="zh-CN" sz="2400" dirty="0" smtClean="0"/>
              <a:t>DNS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lookup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done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only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over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primary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path</a:t>
            </a:r>
          </a:p>
          <a:p>
            <a:r>
              <a:rPr lang="en-US" altLang="zh-CN" dirty="0" smtClean="0"/>
              <a:t>Existing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HTTP-based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</a:p>
          <a:p>
            <a:pPr lvl="1"/>
            <a:r>
              <a:rPr lang="en-US" altLang="zh-CN" dirty="0" smtClean="0">
                <a:solidFill>
                  <a:schemeClr val="accent1"/>
                </a:solidFill>
              </a:rPr>
              <a:t>Suboptimal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performance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/>
              <a:t>due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poor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[1,</a:t>
            </a:r>
            <a:r>
              <a:rPr lang="zh-CN" altLang="en-US" dirty="0" smtClean="0"/>
              <a:t> </a:t>
            </a:r>
            <a:r>
              <a:rPr lang="en-US" altLang="zh-CN" dirty="0" smtClean="0"/>
              <a:t>2]</a:t>
            </a:r>
          </a:p>
          <a:p>
            <a:pPr lvl="1"/>
            <a:r>
              <a:rPr lang="en-US" altLang="zh-CN" dirty="0" smtClean="0"/>
              <a:t>Target specific applications,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e.g.,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streaming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[2]</a:t>
            </a:r>
            <a:endParaRPr lang="en-US" altLang="zh-CN" dirty="0"/>
          </a:p>
        </p:txBody>
      </p:sp>
      <p:sp>
        <p:nvSpPr>
          <p:cNvPr id="4" name="Rectangle 3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 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CE47506-3EA8-414D-913C-E39FBB5A0A66}"/>
              </a:ext>
            </a:extLst>
          </p:cNvPr>
          <p:cNvSpPr/>
          <p:nvPr/>
        </p:nvSpPr>
        <p:spPr>
          <a:xfrm>
            <a:off x="838200" y="5954137"/>
            <a:ext cx="89219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[1]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J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Kim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et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 Multi-source multi-path HTTP 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mhttp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): A proposal.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SIGMETRICS’14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[2]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Y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.-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C. Chen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et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al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MSPlayer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: Multi-Source and multi-Path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LeverAged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</a:rPr>
              <a:t>YoutubER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.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CoNEXT’14</a:t>
            </a:r>
          </a:p>
        </p:txBody>
      </p:sp>
    </p:spTree>
    <p:extLst>
      <p:ext uri="{BB962C8B-B14F-4D97-AF65-F5344CB8AC3E}">
        <p14:creationId xmlns:p14="http://schemas.microsoft.com/office/powerpoint/2010/main" val="212713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505" y="2644497"/>
            <a:ext cx="11737571" cy="1362238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dirty="0" smtClean="0"/>
              <a:t>Can we</a:t>
            </a:r>
            <a:r>
              <a:rPr lang="zh-CN" altLang="en-US" dirty="0" smtClean="0"/>
              <a:t> </a:t>
            </a:r>
            <a:r>
              <a:rPr lang="en-US" altLang="zh-CN" dirty="0">
                <a:solidFill>
                  <a:schemeClr val="accent1"/>
                </a:solidFill>
              </a:rPr>
              <a:t>l</a:t>
            </a:r>
            <a:r>
              <a:rPr lang="en-US" altLang="zh-CN" dirty="0" smtClean="0">
                <a:solidFill>
                  <a:schemeClr val="accent1"/>
                </a:solidFill>
              </a:rPr>
              <a:t>ower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the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d</a:t>
            </a:r>
            <a:r>
              <a:rPr lang="en-US" altLang="zh-CN" dirty="0" smtClean="0">
                <a:solidFill>
                  <a:schemeClr val="accent1"/>
                </a:solidFill>
              </a:rPr>
              <a:t>eployment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bar </a:t>
            </a:r>
            <a:r>
              <a:rPr lang="en-US" altLang="zh-CN" dirty="0" smtClean="0"/>
              <a:t>of 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ensure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good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performance</a:t>
            </a:r>
            <a:r>
              <a:rPr lang="zh-CN" altLang="en-US" dirty="0" smtClean="0">
                <a:solidFill>
                  <a:schemeClr val="accent1"/>
                </a:solidFill>
              </a:rPr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loud 17">
            <a:extLst>
              <a:ext uri="{FF2B5EF4-FFF2-40B4-BE49-F238E27FC236}">
                <a16:creationId xmlns:a16="http://schemas.microsoft.com/office/drawing/2014/main" xmlns="" id="{41AB290E-083A-7C43-9D9F-212F5F3D9E03}"/>
              </a:ext>
            </a:extLst>
          </p:cNvPr>
          <p:cNvSpPr/>
          <p:nvPr/>
        </p:nvSpPr>
        <p:spPr>
          <a:xfrm>
            <a:off x="2559691" y="4456805"/>
            <a:ext cx="4985603" cy="2235358"/>
          </a:xfrm>
          <a:prstGeom prst="cloud">
            <a:avLst/>
          </a:prstGeom>
          <a:solidFill>
            <a:srgbClr val="A1DAEA">
              <a:alpha val="7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Our Proposal: MP-H2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999124" cy="2324783"/>
          </a:xfrm>
        </p:spPr>
        <p:txBody>
          <a:bodyPr>
            <a:noAutofit/>
          </a:bodyPr>
          <a:lstStyle/>
          <a:p>
            <a:pPr marL="228600" lvl="1">
              <a:spcBef>
                <a:spcPts val="1000"/>
              </a:spcBef>
            </a:pPr>
            <a:r>
              <a:rPr lang="en-US" altLang="zh-CN" sz="2800" dirty="0" smtClean="0"/>
              <a:t>Client-only,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application-layer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multipath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solution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HTTP/2</a:t>
            </a:r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Leverages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HTTP/2</a:t>
            </a:r>
            <a:r>
              <a:rPr lang="zh-CN" altLang="en-US" sz="2400" dirty="0" smtClean="0"/>
              <a:t> </a:t>
            </a:r>
            <a:r>
              <a:rPr lang="en-US" altLang="zh-CN" sz="2400" dirty="0" smtClean="0">
                <a:solidFill>
                  <a:schemeClr val="accent1"/>
                </a:solidFill>
              </a:rPr>
              <a:t>new</a:t>
            </a:r>
            <a:r>
              <a:rPr lang="zh-CN" altLang="en-US" sz="2400" dirty="0" smtClean="0">
                <a:solidFill>
                  <a:schemeClr val="accent1"/>
                </a:solidFill>
              </a:rPr>
              <a:t> </a:t>
            </a:r>
            <a:r>
              <a:rPr lang="en-US" altLang="zh-CN" sz="2400" dirty="0" smtClean="0">
                <a:solidFill>
                  <a:schemeClr val="accent1"/>
                </a:solidFill>
              </a:rPr>
              <a:t>features</a:t>
            </a:r>
            <a:r>
              <a:rPr lang="zh-CN" altLang="en-US" sz="2400" dirty="0" smtClean="0">
                <a:solidFill>
                  <a:schemeClr val="accent1"/>
                </a:solidFill>
              </a:rPr>
              <a:t> </a:t>
            </a:r>
            <a:r>
              <a:rPr lang="en-US" altLang="zh-CN" sz="2400" dirty="0" smtClean="0"/>
              <a:t>to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improve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performance</a:t>
            </a:r>
          </a:p>
          <a:p>
            <a:r>
              <a:rPr lang="en-US" altLang="zh-CN" dirty="0" smtClean="0"/>
              <a:t>Send separate HTTP byte-range requests over different paths</a:t>
            </a:r>
          </a:p>
          <a:p>
            <a:pPr lvl="1"/>
            <a:r>
              <a:rPr lang="en-US" altLang="zh-CN" dirty="0" smtClean="0"/>
              <a:t>MP-H2 </a:t>
            </a:r>
            <a:r>
              <a:rPr lang="en-US" altLang="zh-CN" dirty="0" smtClean="0">
                <a:solidFill>
                  <a:schemeClr val="accent1"/>
                </a:solidFill>
              </a:rPr>
              <a:t>scheduler</a:t>
            </a:r>
            <a:r>
              <a:rPr lang="en-US" altLang="zh-CN" dirty="0" smtClean="0"/>
              <a:t> determines the distribution </a:t>
            </a:r>
          </a:p>
          <a:p>
            <a:pPr lvl="1"/>
            <a:r>
              <a:rPr lang="en-US" altLang="zh-CN" dirty="0" smtClean="0"/>
              <a:t>Multi-homing: requests over different paths can </a:t>
            </a:r>
            <a:r>
              <a:rPr lang="en-US" altLang="zh-CN" dirty="0"/>
              <a:t>be sent to different CDN</a:t>
            </a:r>
            <a:r>
              <a:rPr lang="zh-CN" altLang="en-US" dirty="0"/>
              <a:t> </a:t>
            </a:r>
            <a:r>
              <a:rPr lang="en-US" altLang="zh-CN" dirty="0"/>
              <a:t>servers</a:t>
            </a:r>
          </a:p>
          <a:p>
            <a:pPr lvl="1"/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5" descr="https://lh3.googleusercontent.com/rUTAbZUSe9SjLDUtsJ_VcMWXcDA3JUhN1T74j6h9BnNU8JwT4V00jbhowtNy1noHBJb9QIBiOfJHjbdYrGlVDpE9rHHnyqPIKgxbJlLIlWInecaXxQW-YLBQZhiFCr-uZnSBD2e3kwTL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433" y="5046648"/>
            <a:ext cx="1034922" cy="1034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749E844-743B-2447-B7C1-87C36F9009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909" y="4629703"/>
            <a:ext cx="694426" cy="6944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A749E844-743B-2447-B7C1-87C36F9009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511" y="5871113"/>
            <a:ext cx="740096" cy="740096"/>
          </a:xfrm>
          <a:prstGeom prst="rect">
            <a:avLst/>
          </a:prstGeom>
        </p:spPr>
      </p:pic>
      <p:pic>
        <p:nvPicPr>
          <p:cNvPr id="1028" name="Picture 4" descr="mage result for file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7135" y="4629704"/>
            <a:ext cx="543686" cy="543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mage result for file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680" y="5953635"/>
            <a:ext cx="568550" cy="56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8657540" y="4650448"/>
            <a:ext cx="266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demo.mp4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/>
              <a:t> </a:t>
            </a:r>
            <a:r>
              <a:rPr lang="en-US" altLang="zh-CN" dirty="0" smtClean="0"/>
              <a:t>10000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8818061" y="5876375"/>
            <a:ext cx="266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demo.mp4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/>
              <a:t> </a:t>
            </a:r>
            <a:r>
              <a:rPr lang="en-US" altLang="zh-CN" dirty="0" smtClean="0"/>
              <a:t>10000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bytes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847" y="5914960"/>
            <a:ext cx="599590" cy="553468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2436575" y="4684717"/>
            <a:ext cx="453615" cy="456091"/>
            <a:chOff x="2844070" y="1422830"/>
            <a:chExt cx="1504046" cy="1416676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038898" y="1422831"/>
              <a:ext cx="472256" cy="260635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49" t="31067" r="18318"/>
            <a:stretch/>
          </p:blipFill>
          <p:spPr>
            <a:xfrm>
              <a:off x="2844070" y="1802219"/>
              <a:ext cx="1504046" cy="1037287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20573" r="79844">
                          <a14:foregroundMark x1="50469" y1="39352" x2="50469" y2="39352"/>
                          <a14:foregroundMark x1="50469" y1="39352" x2="50469" y2="39352"/>
                          <a14:foregroundMark x1="49948" y1="62407" x2="49948" y2="62407"/>
                          <a14:foregroundMark x1="49948" y1="62407" x2="49948" y2="624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29" t="10621" r="21187" b="25650"/>
            <a:stretch/>
          </p:blipFill>
          <p:spPr>
            <a:xfrm>
              <a:off x="3757356" y="1422830"/>
              <a:ext cx="472256" cy="260635"/>
            </a:xfrm>
            <a:prstGeom prst="rect">
              <a:avLst/>
            </a:prstGeom>
          </p:spPr>
        </p:pic>
      </p:grpSp>
      <p:cxnSp>
        <p:nvCxnSpPr>
          <p:cNvPr id="30" name="Straight Arrow Connector 29"/>
          <p:cNvCxnSpPr/>
          <p:nvPr/>
        </p:nvCxnSpPr>
        <p:spPr>
          <a:xfrm>
            <a:off x="3265588" y="4814369"/>
            <a:ext cx="4191061" cy="2494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3028348" y="5003319"/>
            <a:ext cx="4191060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3294351" y="6177175"/>
            <a:ext cx="4191061" cy="2494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3028350" y="6361994"/>
            <a:ext cx="4191060" cy="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253703" y="4445037"/>
            <a:ext cx="429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demo.mp4: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Range: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bytes=0-5000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054202" y="5788521"/>
            <a:ext cx="4749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demo.mp4: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Range: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bytes=5001-10000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3686350" y="4990594"/>
            <a:ext cx="301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Response: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Demo.mp4</a:t>
            </a:r>
            <a:r>
              <a:rPr lang="zh-CN" altLang="en-US" dirty="0" smtClean="0"/>
              <a:t> </a:t>
            </a:r>
            <a:r>
              <a:rPr lang="en-US" altLang="zh-CN" dirty="0" smtClean="0"/>
              <a:t>(0-5000)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3671463" y="6322831"/>
            <a:ext cx="383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Response: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Demo.mp4</a:t>
            </a:r>
            <a:r>
              <a:rPr lang="zh-CN" altLang="en-US" dirty="0" smtClean="0"/>
              <a:t> </a:t>
            </a:r>
            <a:r>
              <a:rPr lang="en-US" altLang="zh-CN" dirty="0" smtClean="0"/>
              <a:t>(5001-10000)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8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Requirements</a:t>
            </a:r>
            <a:r>
              <a:rPr lang="zh-CN" altLang="en-US" dirty="0" smtClean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2659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R1: </a:t>
            </a:r>
            <a:r>
              <a:rPr lang="en-US" altLang="zh-CN" dirty="0"/>
              <a:t>P</a:t>
            </a:r>
            <a:r>
              <a:rPr lang="en-US" dirty="0" smtClean="0"/>
              <a:t>aths </a:t>
            </a:r>
            <a:r>
              <a:rPr lang="en-US" dirty="0"/>
              <a:t>need to </a:t>
            </a:r>
            <a:r>
              <a:rPr lang="en-US" dirty="0">
                <a:solidFill>
                  <a:schemeClr val="accent1"/>
                </a:solidFill>
              </a:rPr>
              <a:t>complete</a:t>
            </a:r>
            <a:r>
              <a:rPr lang="en-US" dirty="0"/>
              <a:t> their transfers </a:t>
            </a:r>
            <a:r>
              <a:rPr lang="en-US" dirty="0" smtClean="0">
                <a:solidFill>
                  <a:schemeClr val="accent1"/>
                </a:solidFill>
              </a:rPr>
              <a:t>simultaneously</a:t>
            </a:r>
            <a:r>
              <a:rPr lang="en-US" dirty="0" smtClean="0"/>
              <a:t> </a:t>
            </a:r>
          </a:p>
          <a:p>
            <a:pPr lvl="1"/>
            <a:r>
              <a:rPr lang="en-US" sz="2800" dirty="0"/>
              <a:t>Otherwise </a:t>
            </a:r>
            <a:r>
              <a:rPr lang="en-US" sz="2800" dirty="0" smtClean="0"/>
              <a:t>just mov</a:t>
            </a:r>
            <a:r>
              <a:rPr lang="en-US" altLang="zh-CN" sz="2800" dirty="0" smtClean="0"/>
              <a:t>e</a:t>
            </a:r>
            <a:r>
              <a:rPr lang="en-US" sz="2800" dirty="0" smtClean="0"/>
              <a:t> some bytes </a:t>
            </a:r>
            <a:r>
              <a:rPr lang="en-US" sz="2800" dirty="0"/>
              <a:t>from a</a:t>
            </a:r>
            <a:r>
              <a:rPr lang="en-US" sz="2800" dirty="0" smtClean="0"/>
              <a:t> </a:t>
            </a:r>
            <a:r>
              <a:rPr lang="en-US" sz="2800" dirty="0"/>
              <a:t>slow path to a</a:t>
            </a:r>
            <a:r>
              <a:rPr lang="en-US" sz="2800" dirty="0" smtClean="0"/>
              <a:t> faster one</a:t>
            </a:r>
          </a:p>
          <a:p>
            <a:pPr lvl="1"/>
            <a:r>
              <a:rPr lang="en-US" altLang="zh-CN" sz="2800" dirty="0" smtClean="0"/>
              <a:t>Challenging under changing wireless network conditions</a:t>
            </a:r>
          </a:p>
          <a:p>
            <a:r>
              <a:rPr lang="en-US" altLang="zh-CN" dirty="0" smtClean="0"/>
              <a:t>R2: </a:t>
            </a:r>
            <a:r>
              <a:rPr lang="en-US" altLang="zh-CN" dirty="0"/>
              <a:t>O</a:t>
            </a:r>
            <a:r>
              <a:rPr lang="en-US" dirty="0" smtClean="0"/>
              <a:t>ver </a:t>
            </a:r>
            <a:r>
              <a:rPr lang="en-US" dirty="0"/>
              <a:t>each path, </a:t>
            </a:r>
            <a:r>
              <a:rPr lang="en-US" altLang="zh-CN" dirty="0" smtClean="0"/>
              <a:t>network</a:t>
            </a:r>
            <a:r>
              <a:rPr lang="en-US" dirty="0" smtClean="0"/>
              <a:t> </a:t>
            </a:r>
            <a:r>
              <a:rPr lang="en-US" dirty="0">
                <a:solidFill>
                  <a:schemeClr val="accent1"/>
                </a:solidFill>
              </a:rPr>
              <a:t>bandwidth</a:t>
            </a:r>
            <a:r>
              <a:rPr lang="en-US" dirty="0"/>
              <a:t> needs to be </a:t>
            </a:r>
            <a:r>
              <a:rPr lang="en-US" dirty="0">
                <a:solidFill>
                  <a:schemeClr val="accent1"/>
                </a:solidFill>
              </a:rPr>
              <a:t>fully </a:t>
            </a:r>
            <a:r>
              <a:rPr lang="en-US" dirty="0" smtClean="0">
                <a:solidFill>
                  <a:schemeClr val="accent1"/>
                </a:solidFill>
              </a:rPr>
              <a:t>utilized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sz="2800" dirty="0"/>
              <a:t>Chunks need to be </a:t>
            </a:r>
            <a:r>
              <a:rPr lang="en-US" sz="2800" dirty="0" smtClean="0"/>
              <a:t>downloaded without network </a:t>
            </a:r>
            <a:r>
              <a:rPr lang="en-US" sz="2800" dirty="0"/>
              <a:t>idle periods between </a:t>
            </a:r>
            <a:r>
              <a:rPr lang="en-US" sz="2800" dirty="0" smtClean="0"/>
              <a:t>them</a:t>
            </a:r>
          </a:p>
          <a:p>
            <a:pPr lvl="1"/>
            <a:r>
              <a:rPr lang="en-US" sz="2800" dirty="0" smtClean="0"/>
              <a:t>Challenging as </a:t>
            </a:r>
            <a:r>
              <a:rPr lang="en-US" sz="2800" dirty="0"/>
              <a:t>sending </a:t>
            </a:r>
            <a:r>
              <a:rPr lang="en-US" sz="2800" dirty="0" smtClean="0"/>
              <a:t>new HTTP </a:t>
            </a:r>
            <a:r>
              <a:rPr lang="en-US" sz="2800" dirty="0"/>
              <a:t>requests incurs idle periods on </a:t>
            </a:r>
            <a:r>
              <a:rPr lang="en-US" sz="2800" dirty="0" smtClean="0"/>
              <a:t>downlink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DADBC-4410-1F4A-876E-616DBE07B9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30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442611" y="4554992"/>
            <a:ext cx="5330626" cy="3794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File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08C114-42F3-544D-B2EC-A08ECF026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 Design of MP-H2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09AEF6C-E91E-8943-943E-618C4E0DD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25808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How </a:t>
            </a:r>
            <a:r>
              <a:rPr lang="en-US" dirty="0"/>
              <a:t>much data to download on each </a:t>
            </a:r>
            <a:r>
              <a:rPr lang="en-US" dirty="0" smtClean="0"/>
              <a:t>interface?</a:t>
            </a:r>
            <a:endParaRPr lang="en-US" dirty="0"/>
          </a:p>
          <a:p>
            <a:pPr lvl="1"/>
            <a:r>
              <a:rPr lang="en-US" altLang="zh-CN" dirty="0" smtClean="0"/>
              <a:t>R1:</a:t>
            </a:r>
            <a:r>
              <a:rPr lang="zh-CN" altLang="en-US" dirty="0" smtClean="0"/>
              <a:t> </a:t>
            </a:r>
            <a:r>
              <a:rPr lang="en-US" dirty="0" smtClean="0"/>
              <a:t>Simultaneous completion time on </a:t>
            </a:r>
            <a:r>
              <a:rPr lang="en-US" dirty="0" err="1" smtClean="0"/>
              <a:t>WiFi</a:t>
            </a:r>
            <a:r>
              <a:rPr lang="en-US" dirty="0" smtClean="0"/>
              <a:t> (</a:t>
            </a:r>
            <a:r>
              <a:rPr lang="en-US" i="1" dirty="0" err="1" smtClean="0"/>
              <a:t>i</a:t>
            </a:r>
            <a:r>
              <a:rPr lang="en-US" dirty="0" smtClean="0"/>
              <a:t>) and cellular (</a:t>
            </a:r>
            <a:r>
              <a:rPr lang="en-US" i="1" dirty="0" smtClean="0"/>
              <a:t>j</a:t>
            </a:r>
            <a:r>
              <a:rPr lang="en-US" dirty="0"/>
              <a:t>): </a:t>
            </a:r>
            <a:endParaRPr lang="en-US" dirty="0" smtClean="0"/>
          </a:p>
          <a:p>
            <a:r>
              <a:rPr lang="en-US" dirty="0" smtClean="0"/>
              <a:t>Begin with an </a:t>
            </a:r>
            <a:r>
              <a:rPr lang="en-US" dirty="0" smtClean="0">
                <a:solidFill>
                  <a:schemeClr val="accent1"/>
                </a:solidFill>
              </a:rPr>
              <a:t>ideal scenario</a:t>
            </a:r>
            <a:r>
              <a:rPr lang="en-US" dirty="0"/>
              <a:t> </a:t>
            </a:r>
            <a:r>
              <a:rPr lang="en-US" dirty="0" smtClean="0"/>
              <a:t>where </a:t>
            </a:r>
            <a:r>
              <a:rPr lang="en-US" i="1" dirty="0" smtClean="0"/>
              <a:t>BW</a:t>
            </a:r>
            <a:r>
              <a:rPr lang="en-US" i="1" dirty="0"/>
              <a:t>, RTT, </a:t>
            </a:r>
            <a:r>
              <a:rPr lang="en-US" dirty="0"/>
              <a:t>and</a:t>
            </a:r>
            <a:r>
              <a:rPr lang="en-US" i="1" dirty="0"/>
              <a:t> D </a:t>
            </a:r>
            <a:r>
              <a:rPr lang="en-US" dirty="0"/>
              <a:t>(file size) are </a:t>
            </a:r>
            <a:r>
              <a:rPr lang="en-US" dirty="0">
                <a:solidFill>
                  <a:schemeClr val="accent1"/>
                </a:solidFill>
              </a:rPr>
              <a:t>all </a:t>
            </a:r>
            <a:r>
              <a:rPr lang="en-US" dirty="0" smtClean="0">
                <a:solidFill>
                  <a:schemeClr val="accent1"/>
                </a:solidFill>
              </a:rPr>
              <a:t>known</a:t>
            </a:r>
          </a:p>
          <a:p>
            <a:pPr lvl="1"/>
            <a:r>
              <a:rPr lang="en-US" altLang="zh-CN" dirty="0" smtClean="0"/>
              <a:t>Send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HTTP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byte-range request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over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</a:t>
            </a:r>
            <a:r>
              <a:rPr lang="en-US" dirty="0" smtClean="0"/>
              <a:t> (</a:t>
            </a:r>
            <a:r>
              <a:rPr lang="en-US" altLang="zh-CN" dirty="0" smtClean="0"/>
              <a:t>chunk</a:t>
            </a:r>
            <a:r>
              <a:rPr lang="en-US" dirty="0" smtClean="0"/>
              <a:t> size: </a:t>
            </a:r>
            <a:r>
              <a:rPr lang="en-US" i="1" dirty="0" smtClean="0"/>
              <a:t>D</a:t>
            </a:r>
            <a:r>
              <a:rPr lang="en-US" i="1" baseline="-25000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en-US" dirty="0" smtClean="0"/>
              <a:t> </a:t>
            </a:r>
            <a:r>
              <a:rPr lang="en-US" i="1" dirty="0" smtClean="0"/>
              <a:t>D </a:t>
            </a:r>
            <a:r>
              <a:rPr lang="en-US" dirty="0" smtClean="0"/>
              <a:t>- </a:t>
            </a:r>
            <a:r>
              <a:rPr lang="en-US" i="1" dirty="0" smtClean="0"/>
              <a:t>D</a:t>
            </a:r>
            <a:r>
              <a:rPr lang="en-US" i="1" baseline="-25000" dirty="0" smtClean="0"/>
              <a:t>i</a:t>
            </a:r>
            <a:r>
              <a:rPr lang="en-US" dirty="0" smtClean="0"/>
              <a:t>) to </a:t>
            </a:r>
            <a:r>
              <a:rPr lang="en-US" altLang="zh-CN" dirty="0" smtClean="0"/>
              <a:t>fully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utilize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bandwidth</a:t>
            </a:r>
            <a:r>
              <a:rPr lang="zh-CN" altLang="en-US" dirty="0" smtClean="0"/>
              <a:t> </a:t>
            </a:r>
            <a:r>
              <a:rPr lang="en-US" altLang="zh-CN" dirty="0" smtClean="0"/>
              <a:t>(R2)</a:t>
            </a:r>
            <a:endParaRPr lang="en-US" dirty="0" smtClean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87B6090-3ED2-6E42-B9AA-AF3D7CE2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108" y="6164893"/>
            <a:ext cx="886946" cy="4513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612" y="2099976"/>
            <a:ext cx="1191340" cy="6063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214" y="5387430"/>
            <a:ext cx="2299748" cy="868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859" y="4680134"/>
            <a:ext cx="2070015" cy="8101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894" y="5839622"/>
            <a:ext cx="3448422" cy="679831"/>
          </a:xfrm>
          <a:prstGeom prst="rect">
            <a:avLst/>
          </a:prstGeom>
        </p:spPr>
      </p:pic>
      <p:sp>
        <p:nvSpPr>
          <p:cNvPr id="8" name="Left Brace 7"/>
          <p:cNvSpPr/>
          <p:nvPr/>
        </p:nvSpPr>
        <p:spPr>
          <a:xfrm>
            <a:off x="1197278" y="4934680"/>
            <a:ext cx="261450" cy="1650732"/>
          </a:xfrm>
          <a:prstGeom prst="leftBrace">
            <a:avLst>
              <a:gd name="adj1" fmla="val 48416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1582589">
            <a:off x="3895002" y="5797546"/>
            <a:ext cx="781396" cy="337217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439477" y="4554202"/>
            <a:ext cx="1728015" cy="38345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>
                <a:solidFill>
                  <a:schemeClr val="tx1"/>
                </a:solidFill>
              </a:rPr>
              <a:t>WiFi</a:t>
            </a:r>
            <a:r>
              <a:rPr lang="en-US" altLang="zh-CN" dirty="0" err="1" smtClean="0">
                <a:noFill/>
              </a:rPr>
              <a:t>W</a:t>
            </a:r>
            <a:endParaRPr lang="en-US" dirty="0">
              <a:noFill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167492" y="4551222"/>
            <a:ext cx="3605745" cy="3841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Cellular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348451" y="4282286"/>
            <a:ext cx="2418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4422654" y="4286999"/>
            <a:ext cx="21313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817616" y="4097620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</a:t>
            </a:r>
            <a:endParaRPr lang="en-US" baseline="-25000" dirty="0"/>
          </a:p>
        </p:txBody>
      </p:sp>
      <p:cxnSp>
        <p:nvCxnSpPr>
          <p:cNvPr id="28" name="Straight Arrow Connector 27"/>
          <p:cNvCxnSpPr>
            <a:stCxn id="34" idx="1"/>
          </p:cNvCxnSpPr>
          <p:nvPr/>
        </p:nvCxnSpPr>
        <p:spPr>
          <a:xfrm flipH="1" flipV="1">
            <a:off x="4439478" y="5220795"/>
            <a:ext cx="625129" cy="67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461217" y="5249621"/>
            <a:ext cx="7062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064607" y="5042849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</a:t>
            </a:r>
            <a:r>
              <a:rPr lang="en-US" altLang="zh-CN" baseline="-25000" dirty="0" smtClean="0"/>
              <a:t>i</a:t>
            </a:r>
            <a:endParaRPr lang="en-US" baseline="-25000" dirty="0"/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6184117" y="5256817"/>
            <a:ext cx="135842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8394628" y="5234308"/>
            <a:ext cx="137222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53882" y="5078871"/>
            <a:ext cx="783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zh-CN" altLang="en-US" dirty="0" smtClean="0"/>
              <a:t> </a:t>
            </a:r>
            <a:r>
              <a:rPr lang="en-US" altLang="zh-CN" dirty="0" smtClean="0"/>
              <a:t>D</a:t>
            </a:r>
            <a:r>
              <a:rPr lang="en-US" altLang="zh-CN" baseline="-25000" dirty="0" smtClean="0"/>
              <a:t>i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684289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" grpId="0" uiExpand="1" build="p"/>
      <p:bldP spid="8" grpId="0" animBg="1"/>
      <p:bldP spid="12" grpId="0" animBg="1"/>
      <p:bldP spid="15" grpId="0" animBg="1"/>
      <p:bldP spid="16" grpId="0" animBg="1"/>
      <p:bldP spid="21" grpId="0"/>
      <p:bldP spid="34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9B77815-91E9-B840-A4F3-4B7EA79B7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If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Conditions</a:t>
            </a:r>
            <a:r>
              <a:rPr lang="zh-CN" altLang="en-US" dirty="0" smtClean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Unknown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765FDC5-9A30-FC4E-B965-10B38A11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F09AEF6C-E91E-8943-943E-618C4E0DD89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2761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Passively collect bandwidth </a:t>
            </a:r>
            <a:r>
              <a:rPr lang="en-US" dirty="0"/>
              <a:t>and </a:t>
            </a:r>
            <a:r>
              <a:rPr lang="en-US" dirty="0" smtClean="0"/>
              <a:t>RTT samples</a:t>
            </a:r>
          </a:p>
          <a:p>
            <a:pPr lvl="1"/>
            <a:r>
              <a:rPr lang="en-US" altLang="zh-CN" sz="2800" dirty="0" smtClean="0">
                <a:solidFill>
                  <a:schemeClr val="accent1"/>
                </a:solidFill>
              </a:rPr>
              <a:t>HTTP/2 PING</a:t>
            </a:r>
            <a:r>
              <a:rPr lang="zh-CN" altLang="en-US" sz="2800" dirty="0" smtClean="0">
                <a:solidFill>
                  <a:schemeClr val="accent1"/>
                </a:solidFill>
              </a:rPr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measure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latency with high accuracy</a:t>
            </a:r>
          </a:p>
          <a:p>
            <a:r>
              <a:rPr lang="en-US" dirty="0" smtClean="0"/>
              <a:t>Estimate bandwidth and RTT </a:t>
            </a:r>
            <a:r>
              <a:rPr lang="en-US" dirty="0"/>
              <a:t>by </a:t>
            </a:r>
            <a:r>
              <a:rPr lang="en-US" dirty="0" smtClean="0"/>
              <a:t>computing </a:t>
            </a:r>
            <a:r>
              <a:rPr lang="en-US" dirty="0"/>
              <a:t>the </a:t>
            </a:r>
            <a:r>
              <a:rPr lang="en-US" dirty="0">
                <a:solidFill>
                  <a:schemeClr val="accent1"/>
                </a:solidFill>
              </a:rPr>
              <a:t>moving </a:t>
            </a:r>
            <a:r>
              <a:rPr lang="en-US" dirty="0" smtClean="0">
                <a:solidFill>
                  <a:schemeClr val="accent1"/>
                </a:solidFill>
              </a:rPr>
              <a:t>average</a:t>
            </a:r>
          </a:p>
          <a:p>
            <a:r>
              <a:rPr lang="en-US" dirty="0" smtClean="0"/>
              <a:t>Bootstrapping phase</a:t>
            </a:r>
          </a:p>
          <a:p>
            <a:pPr lvl="1"/>
            <a:r>
              <a:rPr lang="en-US" sz="2800" dirty="0" smtClean="0"/>
              <a:t>Has </a:t>
            </a:r>
            <a:r>
              <a:rPr lang="en-US" sz="2800" dirty="0" smtClean="0">
                <a:solidFill>
                  <a:schemeClr val="accent1"/>
                </a:solidFill>
              </a:rPr>
              <a:t>no knowledge </a:t>
            </a:r>
            <a:r>
              <a:rPr lang="en-US" sz="2800" dirty="0" smtClean="0"/>
              <a:t>of either path’s </a:t>
            </a:r>
            <a:r>
              <a:rPr lang="en-US" altLang="zh-CN" sz="2800" dirty="0" smtClean="0"/>
              <a:t>BW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and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RTT</a:t>
            </a:r>
            <a:endParaRPr lang="en-US" sz="2800" dirty="0" smtClean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603" y="4721686"/>
            <a:ext cx="4863448" cy="95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6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9B77815-91E9-B840-A4F3-4B7EA79B7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069" y="365125"/>
            <a:ext cx="11353800" cy="1325563"/>
          </a:xfrm>
        </p:spPr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Conditions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 smtClean="0"/>
              <a:t>Unknown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(cont’d)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765FDC5-9A30-FC4E-B965-10B38A11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18AE4-15B4-F142-A5EF-7F3A07EA3B29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F09AEF6C-E91E-8943-943E-618C4E0DD89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615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Start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en-US" dirty="0"/>
              <a:t> an </a:t>
            </a:r>
            <a:r>
              <a:rPr lang="en-US" dirty="0">
                <a:solidFill>
                  <a:schemeClr val="accent1"/>
                </a:solidFill>
              </a:rPr>
              <a:t>even</a:t>
            </a:r>
            <a:r>
              <a:rPr lang="en-US" dirty="0"/>
              <a:t> split </a:t>
            </a:r>
            <a:r>
              <a:rPr lang="en-US" altLang="zh-CN" dirty="0"/>
              <a:t>then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adjust</a:t>
            </a:r>
            <a:r>
              <a:rPr lang="en-US" dirty="0"/>
              <a:t> the byte range</a:t>
            </a:r>
            <a:r>
              <a:rPr lang="en-US" altLang="zh-CN" dirty="0"/>
              <a:t>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513187" y="3078718"/>
            <a:ext cx="2964426" cy="38345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477613" y="3078718"/>
            <a:ext cx="2964426" cy="38345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77613" y="3078714"/>
            <a:ext cx="2964426" cy="3834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Cellular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13187" y="3078718"/>
            <a:ext cx="825910" cy="3834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WiFi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209254" y="3818650"/>
            <a:ext cx="1268360" cy="383458"/>
          </a:xfrm>
          <a:prstGeom prst="rect">
            <a:avLst/>
          </a:prstGeom>
          <a:noFill/>
          <a:ln>
            <a:solidFill>
              <a:schemeClr val="dk1">
                <a:shade val="50000"/>
              </a:schemeClr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Cellular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339097" y="3818650"/>
            <a:ext cx="870156" cy="383458"/>
          </a:xfrm>
          <a:prstGeom prst="rect">
            <a:avLst/>
          </a:prstGeom>
          <a:noFill/>
          <a:ln>
            <a:solidFill>
              <a:schemeClr val="dk1">
                <a:shade val="50000"/>
              </a:schemeClr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WiFi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968362" y="4359426"/>
            <a:ext cx="24089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2368595" y="4364139"/>
            <a:ext cx="27530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020413" y="4369053"/>
            <a:ext cx="457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3209253" y="4355636"/>
            <a:ext cx="44245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614400" y="4174760"/>
            <a:ext cx="471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</a:t>
            </a:r>
            <a:r>
              <a:rPr lang="en-US" baseline="-25000" dirty="0" err="1" smtClean="0"/>
              <a:t>w</a:t>
            </a:r>
            <a:endParaRPr lang="en-US" baseline="-25000" dirty="0"/>
          </a:p>
        </p:txBody>
      </p:sp>
      <p:sp>
        <p:nvSpPr>
          <p:cNvPr id="30" name="TextBox 29"/>
          <p:cNvSpPr txBox="1"/>
          <p:nvPr/>
        </p:nvSpPr>
        <p:spPr>
          <a:xfrm>
            <a:off x="3651703" y="4179473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</a:t>
            </a:r>
            <a:r>
              <a:rPr lang="en-US" baseline="-25000" dirty="0" smtClean="0"/>
              <a:t>c</a:t>
            </a:r>
            <a:endParaRPr lang="en-US" baseline="-25000" dirty="0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3430478" y="2756769"/>
            <a:ext cx="10471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1513187" y="2761482"/>
            <a:ext cx="128311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6424400" y="2766396"/>
            <a:ext cx="10176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477613" y="2752979"/>
            <a:ext cx="12978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870039" y="2591715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D/2</a:t>
            </a:r>
            <a:endParaRPr lang="en-US" baseline="-25000" dirty="0"/>
          </a:p>
        </p:txBody>
      </p:sp>
      <p:sp>
        <p:nvSpPr>
          <p:cNvPr id="43" name="TextBox 42"/>
          <p:cNvSpPr txBox="1"/>
          <p:nvPr/>
        </p:nvSpPr>
        <p:spPr>
          <a:xfrm>
            <a:off x="5844299" y="2576816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D/2</a:t>
            </a:r>
            <a:endParaRPr lang="en-US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2774175" y="4736373"/>
            <a:ext cx="717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2400" dirty="0" smtClean="0"/>
              <a:t>…</a:t>
            </a:r>
            <a:r>
              <a:rPr lang="en-US" sz="2400" dirty="0" smtClean="0"/>
              <a:t>...</a:t>
            </a:r>
            <a:endParaRPr lang="en-US" sz="2400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374" y="3637999"/>
            <a:ext cx="5298451" cy="1128218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499" y="4763745"/>
            <a:ext cx="2109569" cy="581025"/>
          </a:xfrm>
          <a:prstGeom prst="rect">
            <a:avLst/>
          </a:prstGeom>
        </p:spPr>
      </p:pic>
      <p:cxnSp>
        <p:nvCxnSpPr>
          <p:cNvPr id="47" name="Straight Arrow Connector 46"/>
          <p:cNvCxnSpPr/>
          <p:nvPr/>
        </p:nvCxnSpPr>
        <p:spPr>
          <a:xfrm>
            <a:off x="3582878" y="3617093"/>
            <a:ext cx="9046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2340634" y="3621806"/>
            <a:ext cx="67847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099933" y="3452039"/>
            <a:ext cx="599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D’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09024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7" grpId="0"/>
      <p:bldP spid="30" grpId="0"/>
      <p:bldP spid="42" grpId="0"/>
      <p:bldP spid="43" grpId="0"/>
      <p:bldP spid="44" grpId="0"/>
      <p:bldP spid="4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34928</TotalTime>
  <Words>3058</Words>
  <Application>Microsoft Macintosh PowerPoint</Application>
  <PresentationFormat>Widescreen</PresentationFormat>
  <Paragraphs>296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Calibri</vt:lpstr>
      <vt:lpstr>Calibri Light</vt:lpstr>
      <vt:lpstr>DengXian</vt:lpstr>
      <vt:lpstr>DengXian Light</vt:lpstr>
      <vt:lpstr>Helvetica</vt:lpstr>
      <vt:lpstr>Helvetica Neue</vt:lpstr>
      <vt:lpstr>Mangal</vt:lpstr>
      <vt:lpstr>Arial</vt:lpstr>
      <vt:lpstr>Office Theme</vt:lpstr>
      <vt:lpstr>MP-H2: A Client-only Multipath Solution  for HTTP/2</vt:lpstr>
      <vt:lpstr>Multipath Transport in Mobile Computing</vt:lpstr>
      <vt:lpstr>Limitations of Existing Multipath Solutions</vt:lpstr>
      <vt:lpstr>Can we lower the deployment bar of mobile multipath and ensure good performance at the same time?</vt:lpstr>
      <vt:lpstr>Our Proposal: MP-H2</vt:lpstr>
      <vt:lpstr>Requirements and Challenges</vt:lpstr>
      <vt:lpstr>Basic Design of MP-H2</vt:lpstr>
      <vt:lpstr>What If Network Conditions Are Unknown</vt:lpstr>
      <vt:lpstr>What If Network Conditions Are Unknown (cont’d)</vt:lpstr>
      <vt:lpstr>More Details in Our Paper</vt:lpstr>
      <vt:lpstr>Key Evaluation Results</vt:lpstr>
      <vt:lpstr>Key Evaluation Results (cont’d)</vt:lpstr>
      <vt:lpstr>Limitations and Future Work</vt:lpstr>
      <vt:lpstr>Conclusions</vt:lpstr>
      <vt:lpstr>Conclusions</vt:lpstr>
      <vt:lpstr>Conclusions</vt:lpstr>
      <vt:lpstr>Interplay between MPTCP and CDN Server Selection</vt:lpstr>
      <vt:lpstr>Impact of Sub-optimal Server Selection on Performance</vt:lpstr>
      <vt:lpstr>Optimal CDN Server Selection for MPTCP</vt:lpstr>
      <vt:lpstr>Impact of Sub-optimal Server Selection on Performance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</dc:title>
  <dc:creator>Xiao Zhu</dc:creator>
  <cp:lastModifiedBy>Xiao Zhu</cp:lastModifiedBy>
  <cp:revision>2225</cp:revision>
  <dcterms:created xsi:type="dcterms:W3CDTF">2019-05-14T17:29:55Z</dcterms:created>
  <dcterms:modified xsi:type="dcterms:W3CDTF">2020-05-26T19:44:13Z</dcterms:modified>
</cp:coreProperties>
</file>

<file path=docProps/thumbnail.jpeg>
</file>